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8" r:id="rId6"/>
  </p:sldMasterIdLst>
  <p:notesMasterIdLst>
    <p:notesMasterId r:id="rId19"/>
  </p:notesMasterIdLst>
  <p:sldIdLst>
    <p:sldId id="256" r:id="rId7"/>
    <p:sldId id="306" r:id="rId8"/>
    <p:sldId id="327" r:id="rId9"/>
    <p:sldId id="328" r:id="rId10"/>
    <p:sldId id="337" r:id="rId11"/>
    <p:sldId id="647" r:id="rId12"/>
    <p:sldId id="679" r:id="rId13"/>
    <p:sldId id="680" r:id="rId14"/>
    <p:sldId id="681" r:id="rId15"/>
    <p:sldId id="682" r:id="rId16"/>
    <p:sldId id="362" r:id="rId17"/>
    <p:sldId id="677"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C5AF30-7109-3AC5-2F01-CFB009E7FB08}" name="Emerine, Dan (DOEE)" initials="ED" userId="S::dan.emerine@dc.gov::ce4eef67-ebb2-4dbb-8d08-3c08800ea6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len Roach" initials="KR" lastIdx="19" clrIdx="0">
    <p:extLst>
      <p:ext uri="{19B8F6BF-5375-455C-9EA6-DF929625EA0E}">
        <p15:presenceInfo xmlns:p15="http://schemas.microsoft.com/office/powerpoint/2012/main" userId="Kalen Roach" providerId="None"/>
      </p:ext>
    </p:extLst>
  </p:cmAuthor>
  <p:cmAuthor id="2" name="Kalen Roach" initials="KR [2]" lastIdx="1" clrIdx="1">
    <p:extLst>
      <p:ext uri="{19B8F6BF-5375-455C-9EA6-DF929625EA0E}">
        <p15:presenceInfo xmlns:p15="http://schemas.microsoft.com/office/powerpoint/2012/main" userId="S::kroach@dcseu.com::38ed52dc-78ee-43c7-964c-f9498d534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56ADCB"/>
    <a:srgbClr val="225B8B"/>
    <a:srgbClr val="080547"/>
    <a:srgbClr val="966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4583E-DF6E-43FC-BB98-B68F98FEA76C}" type="doc">
      <dgm:prSet loTypeId="urn:microsoft.com/office/officeart/2005/8/layout/arrow2" loCatId="process" qsTypeId="urn:microsoft.com/office/officeart/2005/8/quickstyle/simple1" qsCatId="simple" csTypeId="urn:microsoft.com/office/officeart/2005/8/colors/accent2_1" csCatId="accent2" phldr="1"/>
      <dgm:spPr/>
    </dgm:pt>
    <dgm:pt modelId="{17A509BB-4647-45E3-AEB3-0920D3160077}">
      <dgm:prSet phldrT="[Text]" custT="1"/>
      <dgm:spPr/>
      <dgm:t>
        <a:bodyPr/>
        <a:lstStyle/>
        <a:p>
          <a:pPr algn="ctr"/>
          <a:r>
            <a:rPr lang="en-US" sz="1600">
              <a:latin typeface="Century Gothic" panose="020B0502020202020204" pitchFamily="34" charset="0"/>
            </a:rPr>
            <a:t>BEPS 1</a:t>
          </a:r>
        </a:p>
      </dgm:t>
    </dgm:pt>
    <dgm:pt modelId="{4A36588D-B437-44F1-8B05-2F504B13D6FB}" type="parTrans" cxnId="{E02FD7E8-995A-4958-AC22-B3181FDFB3FD}">
      <dgm:prSet/>
      <dgm:spPr/>
      <dgm:t>
        <a:bodyPr/>
        <a:lstStyle/>
        <a:p>
          <a:endParaRPr lang="en-US" sz="2000"/>
        </a:p>
      </dgm:t>
    </dgm:pt>
    <dgm:pt modelId="{E18466F1-5CF2-4D93-B7AC-E73F1F664FEA}" type="sibTrans" cxnId="{E02FD7E8-995A-4958-AC22-B3181FDFB3FD}">
      <dgm:prSet/>
      <dgm:spPr/>
      <dgm:t>
        <a:bodyPr/>
        <a:lstStyle/>
        <a:p>
          <a:endParaRPr lang="en-US" sz="2000"/>
        </a:p>
      </dgm:t>
    </dgm:pt>
    <dgm:pt modelId="{685626BD-1618-489E-B219-69119A1F81CA}">
      <dgm:prSet phldrT="[Text]" custT="1"/>
      <dgm:spPr/>
      <dgm:t>
        <a:bodyPr/>
        <a:lstStyle/>
        <a:p>
          <a:pPr algn="ctr"/>
          <a:r>
            <a:rPr lang="en-US" sz="1600">
              <a:latin typeface="Century Gothic" panose="020B0502020202020204" pitchFamily="34" charset="0"/>
            </a:rPr>
            <a:t>BEPS 4</a:t>
          </a:r>
        </a:p>
      </dgm:t>
    </dgm:pt>
    <dgm:pt modelId="{B01695CB-CA74-44EA-968C-781D5F5029F8}" type="parTrans" cxnId="{4F39336A-B3E7-4D40-9674-1310108B56B6}">
      <dgm:prSet/>
      <dgm:spPr/>
      <dgm:t>
        <a:bodyPr/>
        <a:lstStyle/>
        <a:p>
          <a:endParaRPr lang="en-US" sz="2000"/>
        </a:p>
      </dgm:t>
    </dgm:pt>
    <dgm:pt modelId="{2A97A2A7-40A6-48B4-AD69-8AC37C878031}" type="sibTrans" cxnId="{4F39336A-B3E7-4D40-9674-1310108B56B6}">
      <dgm:prSet/>
      <dgm:spPr/>
      <dgm:t>
        <a:bodyPr/>
        <a:lstStyle/>
        <a:p>
          <a:endParaRPr lang="en-US" sz="2000"/>
        </a:p>
      </dgm:t>
    </dgm:pt>
    <dgm:pt modelId="{A1D3470D-805A-4943-9CE9-F26B903E4FAB}">
      <dgm:prSet phldrT="[Text]" custT="1"/>
      <dgm:spPr/>
      <dgm:t>
        <a:bodyPr/>
        <a:lstStyle/>
        <a:p>
          <a:r>
            <a:rPr lang="en-US" sz="1600">
              <a:latin typeface="Century Gothic" panose="020B0502020202020204" pitchFamily="34" charset="0"/>
            </a:rPr>
            <a:t>Etc..</a:t>
          </a:r>
        </a:p>
      </dgm:t>
    </dgm:pt>
    <dgm:pt modelId="{077130FA-01F0-4CF4-9696-7FE1F6F44918}" type="parTrans" cxnId="{9B9BA5DD-D4E3-4BBE-9E55-3E4B648DB86D}">
      <dgm:prSet/>
      <dgm:spPr/>
      <dgm:t>
        <a:bodyPr/>
        <a:lstStyle/>
        <a:p>
          <a:endParaRPr lang="en-US" sz="2000"/>
        </a:p>
      </dgm:t>
    </dgm:pt>
    <dgm:pt modelId="{EFDC79C0-29D9-43F9-9A31-C109C3E26714}" type="sibTrans" cxnId="{9B9BA5DD-D4E3-4BBE-9E55-3E4B648DB86D}">
      <dgm:prSet/>
      <dgm:spPr/>
      <dgm:t>
        <a:bodyPr/>
        <a:lstStyle/>
        <a:p>
          <a:endParaRPr lang="en-US" sz="2000"/>
        </a:p>
      </dgm:t>
    </dgm:pt>
    <dgm:pt modelId="{F5B40394-BE46-40D7-93E0-3E44BFBA2954}">
      <dgm:prSet phldrT="[Text]" custT="1"/>
      <dgm:spPr/>
      <dgm:t>
        <a:bodyPr/>
        <a:lstStyle/>
        <a:p>
          <a:pPr algn="ctr"/>
          <a:r>
            <a:rPr lang="en-US" sz="1600">
              <a:latin typeface="Century Gothic" panose="020B0502020202020204" pitchFamily="34" charset="0"/>
            </a:rPr>
            <a:t>BEPS 2</a:t>
          </a:r>
        </a:p>
      </dgm:t>
    </dgm:pt>
    <dgm:pt modelId="{ED4EC108-56BD-4E56-A945-EFF5CF09E6AF}" type="parTrans" cxnId="{DDC9979A-2FC1-472B-AF88-8BEFACAAE1F2}">
      <dgm:prSet/>
      <dgm:spPr/>
      <dgm:t>
        <a:bodyPr/>
        <a:lstStyle/>
        <a:p>
          <a:endParaRPr lang="en-US"/>
        </a:p>
      </dgm:t>
    </dgm:pt>
    <dgm:pt modelId="{8640F7C1-BA04-49AF-BBE0-1DE7E385EA07}" type="sibTrans" cxnId="{DDC9979A-2FC1-472B-AF88-8BEFACAAE1F2}">
      <dgm:prSet/>
      <dgm:spPr/>
      <dgm:t>
        <a:bodyPr/>
        <a:lstStyle/>
        <a:p>
          <a:endParaRPr lang="en-US"/>
        </a:p>
      </dgm:t>
    </dgm:pt>
    <dgm:pt modelId="{8477F20F-9040-4E5A-8C13-BCBAB7646242}">
      <dgm:prSet phldrT="[Text]" custT="1"/>
      <dgm:spPr/>
      <dgm:t>
        <a:bodyPr/>
        <a:lstStyle/>
        <a:p>
          <a:pPr algn="ctr"/>
          <a:r>
            <a:rPr lang="en-US" sz="1600">
              <a:latin typeface="Century Gothic" panose="020B0502020202020204" pitchFamily="34" charset="0"/>
            </a:rPr>
            <a:t>BEPS 3</a:t>
          </a:r>
        </a:p>
      </dgm:t>
    </dgm:pt>
    <dgm:pt modelId="{0DE073EB-9B89-49D4-8963-124D995434C8}" type="parTrans" cxnId="{0DDCC79E-540C-48F0-8077-89061F6167CE}">
      <dgm:prSet/>
      <dgm:spPr/>
      <dgm:t>
        <a:bodyPr/>
        <a:lstStyle/>
        <a:p>
          <a:endParaRPr lang="en-US"/>
        </a:p>
      </dgm:t>
    </dgm:pt>
    <dgm:pt modelId="{132118E5-9884-44E1-B1F5-5AA1B5B20E09}" type="sibTrans" cxnId="{0DDCC79E-540C-48F0-8077-89061F6167CE}">
      <dgm:prSet/>
      <dgm:spPr/>
      <dgm:t>
        <a:bodyPr/>
        <a:lstStyle/>
        <a:p>
          <a:endParaRPr lang="en-US"/>
        </a:p>
      </dgm:t>
    </dgm:pt>
    <dgm:pt modelId="{7EE6780B-E744-4C3C-8D9B-21D527452D02}" type="pres">
      <dgm:prSet presAssocID="{6594583E-DF6E-43FC-BB98-B68F98FEA76C}" presName="arrowDiagram" presStyleCnt="0">
        <dgm:presLayoutVars>
          <dgm:chMax val="5"/>
          <dgm:dir/>
          <dgm:resizeHandles val="exact"/>
        </dgm:presLayoutVars>
      </dgm:prSet>
      <dgm:spPr/>
    </dgm:pt>
    <dgm:pt modelId="{BCEF1DDF-F46B-4F1F-9A46-274021C2C626}" type="pres">
      <dgm:prSet presAssocID="{6594583E-DF6E-43FC-BB98-B68F98FEA76C}" presName="arrow" presStyleLbl="bgShp" presStyleIdx="0" presStyleCnt="1" custScaleX="100000" custScaleY="95030"/>
      <dgm:spPr/>
    </dgm:pt>
    <dgm:pt modelId="{C9F09045-78C5-4BA5-9CD4-41AC354B10BD}" type="pres">
      <dgm:prSet presAssocID="{6594583E-DF6E-43FC-BB98-B68F98FEA76C}" presName="arrowDiagram5" presStyleCnt="0"/>
      <dgm:spPr/>
    </dgm:pt>
    <dgm:pt modelId="{554CB3E9-43DE-44D4-BB2F-B766071A9C81}" type="pres">
      <dgm:prSet presAssocID="{17A509BB-4647-45E3-AEB3-0920D3160077}" presName="bullet5a" presStyleLbl="node1" presStyleIdx="0" presStyleCnt="5"/>
      <dgm:spPr/>
    </dgm:pt>
    <dgm:pt modelId="{5EA08329-255A-413D-A9FB-D69E9D6444B7}" type="pres">
      <dgm:prSet presAssocID="{17A509BB-4647-45E3-AEB3-0920D3160077}" presName="textBox5a" presStyleLbl="revTx" presStyleIdx="0" presStyleCnt="5" custScaleX="122722" custLinFactNeighborX="10463" custLinFactNeighborY="-7236">
        <dgm:presLayoutVars>
          <dgm:bulletEnabled val="1"/>
        </dgm:presLayoutVars>
      </dgm:prSet>
      <dgm:spPr/>
    </dgm:pt>
    <dgm:pt modelId="{23B835E3-CE3F-48D3-A69E-35D70947E34F}" type="pres">
      <dgm:prSet presAssocID="{F5B40394-BE46-40D7-93E0-3E44BFBA2954}" presName="bullet5b" presStyleLbl="node1" presStyleIdx="1" presStyleCnt="5"/>
      <dgm:spPr/>
    </dgm:pt>
    <dgm:pt modelId="{57682C5D-4CE5-47F3-AE9A-51909773DC0F}" type="pres">
      <dgm:prSet presAssocID="{F5B40394-BE46-40D7-93E0-3E44BFBA2954}" presName="textBox5b" presStyleLbl="revTx" presStyleIdx="1" presStyleCnt="5" custLinFactNeighborX="106" custLinFactNeighborY="-221">
        <dgm:presLayoutVars>
          <dgm:bulletEnabled val="1"/>
        </dgm:presLayoutVars>
      </dgm:prSet>
      <dgm:spPr/>
    </dgm:pt>
    <dgm:pt modelId="{075CDE17-502E-461B-9448-A0F6B1EFBFCF}" type="pres">
      <dgm:prSet presAssocID="{8477F20F-9040-4E5A-8C13-BCBAB7646242}" presName="bullet5c" presStyleLbl="node1" presStyleIdx="2" presStyleCnt="5"/>
      <dgm:spPr/>
    </dgm:pt>
    <dgm:pt modelId="{6EC8F255-36FB-443A-8193-C887698C768A}" type="pres">
      <dgm:prSet presAssocID="{8477F20F-9040-4E5A-8C13-BCBAB7646242}" presName="textBox5c" presStyleLbl="revTx" presStyleIdx="2" presStyleCnt="5" custLinFactNeighborX="-2103" custLinFactNeighborY="159">
        <dgm:presLayoutVars>
          <dgm:bulletEnabled val="1"/>
        </dgm:presLayoutVars>
      </dgm:prSet>
      <dgm:spPr/>
    </dgm:pt>
    <dgm:pt modelId="{B6C5B5A2-40D1-4890-9DE4-BCC13DDF189E}" type="pres">
      <dgm:prSet presAssocID="{685626BD-1618-489E-B219-69119A1F81CA}" presName="bullet5d" presStyleLbl="node1" presStyleIdx="3" presStyleCnt="5"/>
      <dgm:spPr/>
    </dgm:pt>
    <dgm:pt modelId="{85CB0586-A111-400F-B7CD-E14320AA96A4}" type="pres">
      <dgm:prSet presAssocID="{685626BD-1618-489E-B219-69119A1F81CA}" presName="textBox5d" presStyleLbl="revTx" presStyleIdx="3" presStyleCnt="5" custLinFactNeighborX="-2941">
        <dgm:presLayoutVars>
          <dgm:bulletEnabled val="1"/>
        </dgm:presLayoutVars>
      </dgm:prSet>
      <dgm:spPr/>
    </dgm:pt>
    <dgm:pt modelId="{A3E43248-62C6-4ED7-B323-957ABB321683}" type="pres">
      <dgm:prSet presAssocID="{A1D3470D-805A-4943-9CE9-F26B903E4FAB}" presName="bullet5e" presStyleLbl="node1" presStyleIdx="4" presStyleCnt="5"/>
      <dgm:spPr/>
    </dgm:pt>
    <dgm:pt modelId="{0F024A8C-CFB8-45AB-9D55-CB0A867C4A6D}" type="pres">
      <dgm:prSet presAssocID="{A1D3470D-805A-4943-9CE9-F26B903E4FAB}" presName="textBox5e" presStyleLbl="revTx" presStyleIdx="4" presStyleCnt="5" custScaleX="77006" custScaleY="34889" custLinFactNeighborX="0" custLinFactNeighborY="-35444">
        <dgm:presLayoutVars>
          <dgm:bulletEnabled val="1"/>
        </dgm:presLayoutVars>
      </dgm:prSet>
      <dgm:spPr/>
    </dgm:pt>
  </dgm:ptLst>
  <dgm:cxnLst>
    <dgm:cxn modelId="{BE97EC26-FB51-4E22-A7BC-0E3681EA8B91}" type="presOf" srcId="{8477F20F-9040-4E5A-8C13-BCBAB7646242}" destId="{6EC8F255-36FB-443A-8193-C887698C768A}" srcOrd="0" destOrd="0" presId="urn:microsoft.com/office/officeart/2005/8/layout/arrow2"/>
    <dgm:cxn modelId="{823D4F60-EBFC-4828-AE41-AFF289B89D32}" type="presOf" srcId="{6594583E-DF6E-43FC-BB98-B68F98FEA76C}" destId="{7EE6780B-E744-4C3C-8D9B-21D527452D02}" srcOrd="0" destOrd="0" presId="urn:microsoft.com/office/officeart/2005/8/layout/arrow2"/>
    <dgm:cxn modelId="{4F39336A-B3E7-4D40-9674-1310108B56B6}" srcId="{6594583E-DF6E-43FC-BB98-B68F98FEA76C}" destId="{685626BD-1618-489E-B219-69119A1F81CA}" srcOrd="3" destOrd="0" parTransId="{B01695CB-CA74-44EA-968C-781D5F5029F8}" sibTransId="{2A97A2A7-40A6-48B4-AD69-8AC37C878031}"/>
    <dgm:cxn modelId="{1C03B46A-3EF6-4F9B-A80E-992858BE25ED}" type="presOf" srcId="{685626BD-1618-489E-B219-69119A1F81CA}" destId="{85CB0586-A111-400F-B7CD-E14320AA96A4}" srcOrd="0" destOrd="0" presId="urn:microsoft.com/office/officeart/2005/8/layout/arrow2"/>
    <dgm:cxn modelId="{2255C87D-C781-4818-AB63-4035EF68C588}" type="presOf" srcId="{A1D3470D-805A-4943-9CE9-F26B903E4FAB}" destId="{0F024A8C-CFB8-45AB-9D55-CB0A867C4A6D}" srcOrd="0" destOrd="0" presId="urn:microsoft.com/office/officeart/2005/8/layout/arrow2"/>
    <dgm:cxn modelId="{DDC9979A-2FC1-472B-AF88-8BEFACAAE1F2}" srcId="{6594583E-DF6E-43FC-BB98-B68F98FEA76C}" destId="{F5B40394-BE46-40D7-93E0-3E44BFBA2954}" srcOrd="1" destOrd="0" parTransId="{ED4EC108-56BD-4E56-A945-EFF5CF09E6AF}" sibTransId="{8640F7C1-BA04-49AF-BBE0-1DE7E385EA07}"/>
    <dgm:cxn modelId="{A1639F9A-D877-4094-92C9-19A7CCE9B0F8}" type="presOf" srcId="{F5B40394-BE46-40D7-93E0-3E44BFBA2954}" destId="{57682C5D-4CE5-47F3-AE9A-51909773DC0F}" srcOrd="0" destOrd="0" presId="urn:microsoft.com/office/officeart/2005/8/layout/arrow2"/>
    <dgm:cxn modelId="{0DDCC79E-540C-48F0-8077-89061F6167CE}" srcId="{6594583E-DF6E-43FC-BB98-B68F98FEA76C}" destId="{8477F20F-9040-4E5A-8C13-BCBAB7646242}" srcOrd="2" destOrd="0" parTransId="{0DE073EB-9B89-49D4-8963-124D995434C8}" sibTransId="{132118E5-9884-44E1-B1F5-5AA1B5B20E09}"/>
    <dgm:cxn modelId="{9B9BA5DD-D4E3-4BBE-9E55-3E4B648DB86D}" srcId="{6594583E-DF6E-43FC-BB98-B68F98FEA76C}" destId="{A1D3470D-805A-4943-9CE9-F26B903E4FAB}" srcOrd="4" destOrd="0" parTransId="{077130FA-01F0-4CF4-9696-7FE1F6F44918}" sibTransId="{EFDC79C0-29D9-43F9-9A31-C109C3E26714}"/>
    <dgm:cxn modelId="{E02FD7E8-995A-4958-AC22-B3181FDFB3FD}" srcId="{6594583E-DF6E-43FC-BB98-B68F98FEA76C}" destId="{17A509BB-4647-45E3-AEB3-0920D3160077}" srcOrd="0" destOrd="0" parTransId="{4A36588D-B437-44F1-8B05-2F504B13D6FB}" sibTransId="{E18466F1-5CF2-4D93-B7AC-E73F1F664FEA}"/>
    <dgm:cxn modelId="{BAFD12F5-1765-41DF-8003-75055205F0F8}" type="presOf" srcId="{17A509BB-4647-45E3-AEB3-0920D3160077}" destId="{5EA08329-255A-413D-A9FB-D69E9D6444B7}" srcOrd="0" destOrd="0" presId="urn:microsoft.com/office/officeart/2005/8/layout/arrow2"/>
    <dgm:cxn modelId="{DE40DB59-BDB0-4DC8-96DC-3FE6084DE2C7}" type="presParOf" srcId="{7EE6780B-E744-4C3C-8D9B-21D527452D02}" destId="{BCEF1DDF-F46B-4F1F-9A46-274021C2C626}" srcOrd="0" destOrd="0" presId="urn:microsoft.com/office/officeart/2005/8/layout/arrow2"/>
    <dgm:cxn modelId="{E0AB6B7F-1473-44C3-99E5-797ED41868DD}" type="presParOf" srcId="{7EE6780B-E744-4C3C-8D9B-21D527452D02}" destId="{C9F09045-78C5-4BA5-9CD4-41AC354B10BD}" srcOrd="1" destOrd="0" presId="urn:microsoft.com/office/officeart/2005/8/layout/arrow2"/>
    <dgm:cxn modelId="{F1185746-43F6-41BD-A2A3-FEE1D3C7DC78}" type="presParOf" srcId="{C9F09045-78C5-4BA5-9CD4-41AC354B10BD}" destId="{554CB3E9-43DE-44D4-BB2F-B766071A9C81}" srcOrd="0" destOrd="0" presId="urn:microsoft.com/office/officeart/2005/8/layout/arrow2"/>
    <dgm:cxn modelId="{7A9117CD-B381-4F29-9DC4-BC3B9ACC05D4}" type="presParOf" srcId="{C9F09045-78C5-4BA5-9CD4-41AC354B10BD}" destId="{5EA08329-255A-413D-A9FB-D69E9D6444B7}" srcOrd="1" destOrd="0" presId="urn:microsoft.com/office/officeart/2005/8/layout/arrow2"/>
    <dgm:cxn modelId="{F31A353A-6FE3-43B4-BC55-1AC6E8778EC2}" type="presParOf" srcId="{C9F09045-78C5-4BA5-9CD4-41AC354B10BD}" destId="{23B835E3-CE3F-48D3-A69E-35D70947E34F}" srcOrd="2" destOrd="0" presId="urn:microsoft.com/office/officeart/2005/8/layout/arrow2"/>
    <dgm:cxn modelId="{BE2DA0C1-0827-44DE-94C7-DB0DAB16E0A6}" type="presParOf" srcId="{C9F09045-78C5-4BA5-9CD4-41AC354B10BD}" destId="{57682C5D-4CE5-47F3-AE9A-51909773DC0F}" srcOrd="3" destOrd="0" presId="urn:microsoft.com/office/officeart/2005/8/layout/arrow2"/>
    <dgm:cxn modelId="{F22C1254-86A2-464B-902C-F656D5A26764}" type="presParOf" srcId="{C9F09045-78C5-4BA5-9CD4-41AC354B10BD}" destId="{075CDE17-502E-461B-9448-A0F6B1EFBFCF}" srcOrd="4" destOrd="0" presId="urn:microsoft.com/office/officeart/2005/8/layout/arrow2"/>
    <dgm:cxn modelId="{13DD3A88-7FD7-40D3-ACB8-7B198FC83369}" type="presParOf" srcId="{C9F09045-78C5-4BA5-9CD4-41AC354B10BD}" destId="{6EC8F255-36FB-443A-8193-C887698C768A}" srcOrd="5" destOrd="0" presId="urn:microsoft.com/office/officeart/2005/8/layout/arrow2"/>
    <dgm:cxn modelId="{C3B5349A-230F-4C56-82A3-D4508229B8CC}" type="presParOf" srcId="{C9F09045-78C5-4BA5-9CD4-41AC354B10BD}" destId="{B6C5B5A2-40D1-4890-9DE4-BCC13DDF189E}" srcOrd="6" destOrd="0" presId="urn:microsoft.com/office/officeart/2005/8/layout/arrow2"/>
    <dgm:cxn modelId="{4D6D3484-B8D0-4E97-9A1B-D19C9A31779E}" type="presParOf" srcId="{C9F09045-78C5-4BA5-9CD4-41AC354B10BD}" destId="{85CB0586-A111-400F-B7CD-E14320AA96A4}" srcOrd="7" destOrd="0" presId="urn:microsoft.com/office/officeart/2005/8/layout/arrow2"/>
    <dgm:cxn modelId="{3E0D2D53-81B0-4DC5-909A-384D62CD3251}" type="presParOf" srcId="{C9F09045-78C5-4BA5-9CD4-41AC354B10BD}" destId="{A3E43248-62C6-4ED7-B323-957ABB321683}" srcOrd="8" destOrd="0" presId="urn:microsoft.com/office/officeart/2005/8/layout/arrow2"/>
    <dgm:cxn modelId="{8861BC20-AE2F-4FBB-959B-B1DBE7166A45}" type="presParOf" srcId="{C9F09045-78C5-4BA5-9CD4-41AC354B10BD}" destId="{0F024A8C-CFB8-45AB-9D55-CB0A867C4A6D}"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0AAB7-F569-4D59-9E74-8CEFBA756F4B}" type="doc">
      <dgm:prSet loTypeId="urn:microsoft.com/office/officeart/2005/8/layout/hChevron3" loCatId="process" qsTypeId="urn:microsoft.com/office/officeart/2005/8/quickstyle/simple1" qsCatId="simple" csTypeId="urn:microsoft.com/office/officeart/2005/8/colors/accent2_2" csCatId="accent2" phldr="1"/>
      <dgm:spPr/>
    </dgm:pt>
    <dgm:pt modelId="{3C29DD9B-1F6E-4FC7-BF1D-CE1A86480A62}">
      <dgm:prSet phldrT="[Text]" custT="1"/>
      <dgm:spPr>
        <a:solidFill>
          <a:srgbClr val="248C43"/>
        </a:solidFill>
      </dgm:spPr>
      <dgm:t>
        <a:bodyPr/>
        <a:lstStyle/>
        <a:p>
          <a:r>
            <a:rPr lang="en-US" sz="1600">
              <a:latin typeface="Century Gothic" panose="020B0502020202020204" pitchFamily="34" charset="0"/>
            </a:rPr>
            <a:t>Year 1</a:t>
          </a:r>
        </a:p>
      </dgm:t>
    </dgm:pt>
    <dgm:pt modelId="{86780482-E928-42D7-B7B7-B67C50E3102A}" type="parTrans" cxnId="{D23C9E06-57EA-48EA-99B3-F2C8BF889ECB}">
      <dgm:prSet/>
      <dgm:spPr/>
      <dgm:t>
        <a:bodyPr/>
        <a:lstStyle/>
        <a:p>
          <a:endParaRPr lang="en-US" sz="1600">
            <a:latin typeface="Century Gothic" panose="020B0502020202020204" pitchFamily="34" charset="0"/>
          </a:endParaRPr>
        </a:p>
      </dgm:t>
    </dgm:pt>
    <dgm:pt modelId="{EBAFC055-E36D-4B4C-A6D1-E48299F4A0B6}" type="sibTrans" cxnId="{D23C9E06-57EA-48EA-99B3-F2C8BF889ECB}">
      <dgm:prSet/>
      <dgm:spPr/>
      <dgm:t>
        <a:bodyPr/>
        <a:lstStyle/>
        <a:p>
          <a:endParaRPr lang="en-US" sz="1600">
            <a:latin typeface="Century Gothic" panose="020B0502020202020204" pitchFamily="34" charset="0"/>
          </a:endParaRPr>
        </a:p>
      </dgm:t>
    </dgm:pt>
    <dgm:pt modelId="{251AF9BB-F156-401D-B621-633DCAF7FFDB}">
      <dgm:prSet phldrT="[Text]" custT="1"/>
      <dgm:spPr>
        <a:solidFill>
          <a:srgbClr val="248C43"/>
        </a:solidFill>
      </dgm:spPr>
      <dgm:t>
        <a:bodyPr/>
        <a:lstStyle/>
        <a:p>
          <a:r>
            <a:rPr lang="en-US" sz="1600">
              <a:latin typeface="Century Gothic" panose="020B0502020202020204" pitchFamily="34" charset="0"/>
            </a:rPr>
            <a:t>Year 2</a:t>
          </a:r>
        </a:p>
      </dgm:t>
    </dgm:pt>
    <dgm:pt modelId="{FBD90BE0-FED1-407E-BE03-DCEAFD9EFF8D}" type="parTrans" cxnId="{C420A5D8-780F-4C01-8E50-6E892F199172}">
      <dgm:prSet/>
      <dgm:spPr/>
      <dgm:t>
        <a:bodyPr/>
        <a:lstStyle/>
        <a:p>
          <a:endParaRPr lang="en-US" sz="1600">
            <a:latin typeface="Century Gothic" panose="020B0502020202020204" pitchFamily="34" charset="0"/>
          </a:endParaRPr>
        </a:p>
      </dgm:t>
    </dgm:pt>
    <dgm:pt modelId="{EB6986D5-D9F9-4CF1-B7EF-A18AD1346B7B}" type="sibTrans" cxnId="{C420A5D8-780F-4C01-8E50-6E892F199172}">
      <dgm:prSet/>
      <dgm:spPr/>
      <dgm:t>
        <a:bodyPr/>
        <a:lstStyle/>
        <a:p>
          <a:endParaRPr lang="en-US" sz="1600">
            <a:latin typeface="Century Gothic" panose="020B0502020202020204" pitchFamily="34" charset="0"/>
          </a:endParaRPr>
        </a:p>
      </dgm:t>
    </dgm:pt>
    <dgm:pt modelId="{0D7D84B0-AB87-454B-ACF1-D0BFDF7D7494}">
      <dgm:prSet phldrT="[Text]" custT="1"/>
      <dgm:spPr>
        <a:solidFill>
          <a:srgbClr val="248C43"/>
        </a:solidFill>
      </dgm:spPr>
      <dgm:t>
        <a:bodyPr/>
        <a:lstStyle/>
        <a:p>
          <a:r>
            <a:rPr lang="en-US" sz="1600">
              <a:latin typeface="Century Gothic" panose="020B0502020202020204" pitchFamily="34" charset="0"/>
            </a:rPr>
            <a:t>Year 3</a:t>
          </a:r>
        </a:p>
      </dgm:t>
    </dgm:pt>
    <dgm:pt modelId="{09459830-DC56-4179-9A2A-9373265F1143}" type="parTrans" cxnId="{B003F4D5-2D53-4A73-9E90-20D76B85B411}">
      <dgm:prSet/>
      <dgm:spPr/>
      <dgm:t>
        <a:bodyPr/>
        <a:lstStyle/>
        <a:p>
          <a:endParaRPr lang="en-US" sz="1600">
            <a:latin typeface="Century Gothic" panose="020B0502020202020204" pitchFamily="34" charset="0"/>
          </a:endParaRPr>
        </a:p>
      </dgm:t>
    </dgm:pt>
    <dgm:pt modelId="{2F5A2B17-9814-4DF3-9279-4FFC02380F81}" type="sibTrans" cxnId="{B003F4D5-2D53-4A73-9E90-20D76B85B411}">
      <dgm:prSet/>
      <dgm:spPr/>
      <dgm:t>
        <a:bodyPr/>
        <a:lstStyle/>
        <a:p>
          <a:endParaRPr lang="en-US" sz="1600">
            <a:latin typeface="Century Gothic" panose="020B0502020202020204" pitchFamily="34" charset="0"/>
          </a:endParaRPr>
        </a:p>
      </dgm:t>
    </dgm:pt>
    <dgm:pt modelId="{6FC5BB27-7998-4120-A8E5-F3B0AD057A82}">
      <dgm:prSet phldrT="[Text]" custT="1"/>
      <dgm:spPr>
        <a:solidFill>
          <a:srgbClr val="248C43"/>
        </a:solidFill>
      </dgm:spPr>
      <dgm:t>
        <a:bodyPr/>
        <a:lstStyle/>
        <a:p>
          <a:r>
            <a:rPr lang="en-US" sz="1600">
              <a:latin typeface="Century Gothic" panose="020B0502020202020204" pitchFamily="34" charset="0"/>
            </a:rPr>
            <a:t>Year 4</a:t>
          </a:r>
        </a:p>
      </dgm:t>
    </dgm:pt>
    <dgm:pt modelId="{E021E48D-2DFC-4636-9E59-D8D354717CF2}" type="parTrans" cxnId="{FF3F2953-6C7F-473C-8268-AD0FD6802499}">
      <dgm:prSet/>
      <dgm:spPr/>
      <dgm:t>
        <a:bodyPr/>
        <a:lstStyle/>
        <a:p>
          <a:endParaRPr lang="en-US" sz="1600">
            <a:latin typeface="Century Gothic" panose="020B0502020202020204" pitchFamily="34" charset="0"/>
          </a:endParaRPr>
        </a:p>
      </dgm:t>
    </dgm:pt>
    <dgm:pt modelId="{704B1A2B-4DB4-4AB5-A4F5-59590B44EE42}" type="sibTrans" cxnId="{FF3F2953-6C7F-473C-8268-AD0FD6802499}">
      <dgm:prSet/>
      <dgm:spPr/>
      <dgm:t>
        <a:bodyPr/>
        <a:lstStyle/>
        <a:p>
          <a:endParaRPr lang="en-US" sz="1600">
            <a:latin typeface="Century Gothic" panose="020B0502020202020204" pitchFamily="34" charset="0"/>
          </a:endParaRPr>
        </a:p>
      </dgm:t>
    </dgm:pt>
    <dgm:pt modelId="{4754CAA3-6EFC-4F99-819F-1B4C4B58F07E}">
      <dgm:prSet phldrT="[Text]" custT="1"/>
      <dgm:spPr>
        <a:solidFill>
          <a:srgbClr val="248C43"/>
        </a:solidFill>
      </dgm:spPr>
      <dgm:t>
        <a:bodyPr/>
        <a:lstStyle/>
        <a:p>
          <a:r>
            <a:rPr lang="en-US" sz="1600">
              <a:latin typeface="Century Gothic" panose="020B0502020202020204" pitchFamily="34" charset="0"/>
            </a:rPr>
            <a:t>Year 5</a:t>
          </a:r>
        </a:p>
      </dgm:t>
    </dgm:pt>
    <dgm:pt modelId="{AFD7EEC3-B542-4875-B797-EB44AB246B78}" type="parTrans" cxnId="{B7E469E4-C18A-4F1A-9566-28E23D3155FB}">
      <dgm:prSet/>
      <dgm:spPr/>
      <dgm:t>
        <a:bodyPr/>
        <a:lstStyle/>
        <a:p>
          <a:endParaRPr lang="en-US" sz="1600">
            <a:latin typeface="Century Gothic" panose="020B0502020202020204" pitchFamily="34" charset="0"/>
          </a:endParaRPr>
        </a:p>
      </dgm:t>
    </dgm:pt>
    <dgm:pt modelId="{5F07BCB3-959E-4DAD-A41C-3CAC36F43194}" type="sibTrans" cxnId="{B7E469E4-C18A-4F1A-9566-28E23D3155FB}">
      <dgm:prSet/>
      <dgm:spPr/>
      <dgm:t>
        <a:bodyPr/>
        <a:lstStyle/>
        <a:p>
          <a:endParaRPr lang="en-US" sz="1600">
            <a:latin typeface="Century Gothic" panose="020B0502020202020204" pitchFamily="34" charset="0"/>
          </a:endParaRPr>
        </a:p>
      </dgm:t>
    </dgm:pt>
    <dgm:pt modelId="{51D957C8-35DF-4007-AE4D-5029F63681F0}">
      <dgm:prSet phldrT="[Text]" custT="1"/>
      <dgm:spPr>
        <a:solidFill>
          <a:srgbClr val="248C43"/>
        </a:solidFill>
      </dgm:spPr>
      <dgm:t>
        <a:bodyPr/>
        <a:lstStyle/>
        <a:p>
          <a:r>
            <a:rPr lang="en-US" sz="1600">
              <a:solidFill>
                <a:schemeClr val="bg1"/>
              </a:solidFill>
              <a:latin typeface="Century Gothic" panose="020B0502020202020204" pitchFamily="34" charset="0"/>
            </a:rPr>
            <a:t>Year 6*</a:t>
          </a:r>
        </a:p>
      </dgm:t>
    </dgm:pt>
    <dgm:pt modelId="{43149D47-C3FD-4C25-AF6A-232009181114}" type="parTrans" cxnId="{9E701AAF-230E-4E0E-B613-A70079310A72}">
      <dgm:prSet/>
      <dgm:spPr/>
      <dgm:t>
        <a:bodyPr/>
        <a:lstStyle/>
        <a:p>
          <a:endParaRPr lang="en-US" sz="1600">
            <a:latin typeface="Century Gothic" panose="020B0502020202020204" pitchFamily="34" charset="0"/>
          </a:endParaRPr>
        </a:p>
      </dgm:t>
    </dgm:pt>
    <dgm:pt modelId="{B4FD63DF-E51A-400A-A8DF-CCC7C0FD186B}" type="sibTrans" cxnId="{9E701AAF-230E-4E0E-B613-A70079310A72}">
      <dgm:prSet/>
      <dgm:spPr/>
      <dgm:t>
        <a:bodyPr/>
        <a:lstStyle/>
        <a:p>
          <a:endParaRPr lang="en-US" sz="1600">
            <a:latin typeface="Century Gothic" panose="020B0502020202020204" pitchFamily="34" charset="0"/>
          </a:endParaRPr>
        </a:p>
      </dgm:t>
    </dgm:pt>
    <dgm:pt modelId="{BA685D56-8EC5-4666-B47B-3A2FE225759F}">
      <dgm:prSet phldrT="[Text]" custT="1"/>
      <dgm:spPr>
        <a:solidFill>
          <a:srgbClr val="248C43"/>
        </a:solidFill>
      </dgm:spPr>
      <dgm:t>
        <a:bodyPr/>
        <a:lstStyle/>
        <a:p>
          <a:r>
            <a:rPr lang="en-US" sz="1600">
              <a:latin typeface="Century Gothic" panose="020B0502020202020204" pitchFamily="34" charset="0"/>
            </a:rPr>
            <a:t>Repeat</a:t>
          </a:r>
        </a:p>
      </dgm:t>
    </dgm:pt>
    <dgm:pt modelId="{1CB32590-4697-42C6-AA53-FE2F20E55B41}" type="parTrans" cxnId="{C0DADA8D-48C5-4132-9DF1-7FCEE800C022}">
      <dgm:prSet/>
      <dgm:spPr/>
      <dgm:t>
        <a:bodyPr/>
        <a:lstStyle/>
        <a:p>
          <a:endParaRPr lang="en-US" sz="1600">
            <a:latin typeface="Century Gothic" panose="020B0502020202020204" pitchFamily="34" charset="0"/>
          </a:endParaRPr>
        </a:p>
      </dgm:t>
    </dgm:pt>
    <dgm:pt modelId="{51C11573-30C6-4220-A19A-DEA2C6C2F155}" type="sibTrans" cxnId="{C0DADA8D-48C5-4132-9DF1-7FCEE800C022}">
      <dgm:prSet/>
      <dgm:spPr/>
      <dgm:t>
        <a:bodyPr/>
        <a:lstStyle/>
        <a:p>
          <a:endParaRPr lang="en-US" sz="1600">
            <a:latin typeface="Century Gothic" panose="020B0502020202020204" pitchFamily="34" charset="0"/>
          </a:endParaRPr>
        </a:p>
      </dgm:t>
    </dgm:pt>
    <dgm:pt modelId="{DCA2C78C-A5A3-458A-B465-CD55950773E3}">
      <dgm:prSet phldrT="[Text]" custT="1"/>
      <dgm:spPr>
        <a:solidFill>
          <a:srgbClr val="248C43"/>
        </a:solidFill>
      </dgm:spPr>
      <dgm:t>
        <a:bodyPr/>
        <a:lstStyle/>
        <a:p>
          <a:r>
            <a:rPr lang="en-US" sz="1600">
              <a:latin typeface="Century Gothic" panose="020B0502020202020204" pitchFamily="34" charset="0"/>
            </a:rPr>
            <a:t>Year 7</a:t>
          </a:r>
        </a:p>
      </dgm:t>
    </dgm:pt>
    <dgm:pt modelId="{900AF322-4289-4C44-8342-4D690604AAD3}" type="parTrans" cxnId="{211C2EC0-F6D0-415C-BD4B-A8C655347CF4}">
      <dgm:prSet/>
      <dgm:spPr/>
      <dgm:t>
        <a:bodyPr/>
        <a:lstStyle/>
        <a:p>
          <a:endParaRPr lang="en-US"/>
        </a:p>
      </dgm:t>
    </dgm:pt>
    <dgm:pt modelId="{9DB10110-0633-473B-9869-A6AA3E65FE8B}" type="sibTrans" cxnId="{211C2EC0-F6D0-415C-BD4B-A8C655347CF4}">
      <dgm:prSet/>
      <dgm:spPr/>
      <dgm:t>
        <a:bodyPr/>
        <a:lstStyle/>
        <a:p>
          <a:endParaRPr lang="en-US"/>
        </a:p>
      </dgm:t>
    </dgm:pt>
    <dgm:pt modelId="{AC1363A1-4445-49DC-AC65-EFF2E116AB44}" type="pres">
      <dgm:prSet presAssocID="{1EC0AAB7-F569-4D59-9E74-8CEFBA756F4B}" presName="Name0" presStyleCnt="0">
        <dgm:presLayoutVars>
          <dgm:dir/>
          <dgm:resizeHandles val="exact"/>
        </dgm:presLayoutVars>
      </dgm:prSet>
      <dgm:spPr/>
    </dgm:pt>
    <dgm:pt modelId="{D8041BDD-F91D-484B-B064-3E0738E80E0A}" type="pres">
      <dgm:prSet presAssocID="{3C29DD9B-1F6E-4FC7-BF1D-CE1A86480A62}" presName="parTxOnly" presStyleLbl="node1" presStyleIdx="0" presStyleCnt="8">
        <dgm:presLayoutVars>
          <dgm:bulletEnabled val="1"/>
        </dgm:presLayoutVars>
      </dgm:prSet>
      <dgm:spPr/>
    </dgm:pt>
    <dgm:pt modelId="{9BDD37E1-E24D-4A45-BC89-0CBBF6C693CA}" type="pres">
      <dgm:prSet presAssocID="{EBAFC055-E36D-4B4C-A6D1-E48299F4A0B6}" presName="parSpace" presStyleCnt="0"/>
      <dgm:spPr/>
    </dgm:pt>
    <dgm:pt modelId="{866F9F52-85EE-44C8-A9E1-52698CD8B967}" type="pres">
      <dgm:prSet presAssocID="{251AF9BB-F156-401D-B621-633DCAF7FFDB}" presName="parTxOnly" presStyleLbl="node1" presStyleIdx="1" presStyleCnt="8">
        <dgm:presLayoutVars>
          <dgm:bulletEnabled val="1"/>
        </dgm:presLayoutVars>
      </dgm:prSet>
      <dgm:spPr/>
    </dgm:pt>
    <dgm:pt modelId="{18C88C7A-A6C2-4AFC-A78B-F70DB642F4CA}" type="pres">
      <dgm:prSet presAssocID="{EB6986D5-D9F9-4CF1-B7EF-A18AD1346B7B}" presName="parSpace" presStyleCnt="0"/>
      <dgm:spPr/>
    </dgm:pt>
    <dgm:pt modelId="{F29432A6-29A8-4C68-AF98-E62194236E1C}" type="pres">
      <dgm:prSet presAssocID="{0D7D84B0-AB87-454B-ACF1-D0BFDF7D7494}" presName="parTxOnly" presStyleLbl="node1" presStyleIdx="2" presStyleCnt="8">
        <dgm:presLayoutVars>
          <dgm:bulletEnabled val="1"/>
        </dgm:presLayoutVars>
      </dgm:prSet>
      <dgm:spPr/>
    </dgm:pt>
    <dgm:pt modelId="{010ECA9F-B372-4BFC-A777-10B20AAC6A20}" type="pres">
      <dgm:prSet presAssocID="{2F5A2B17-9814-4DF3-9279-4FFC02380F81}" presName="parSpace" presStyleCnt="0"/>
      <dgm:spPr/>
    </dgm:pt>
    <dgm:pt modelId="{8C174D17-BA05-4E5A-A467-956582183385}" type="pres">
      <dgm:prSet presAssocID="{6FC5BB27-7998-4120-A8E5-F3B0AD057A82}" presName="parTxOnly" presStyleLbl="node1" presStyleIdx="3" presStyleCnt="8">
        <dgm:presLayoutVars>
          <dgm:bulletEnabled val="1"/>
        </dgm:presLayoutVars>
      </dgm:prSet>
      <dgm:spPr/>
    </dgm:pt>
    <dgm:pt modelId="{3E4A5B5A-B61A-4A55-A08A-5032EC0BF425}" type="pres">
      <dgm:prSet presAssocID="{704B1A2B-4DB4-4AB5-A4F5-59590B44EE42}" presName="parSpace" presStyleCnt="0"/>
      <dgm:spPr/>
    </dgm:pt>
    <dgm:pt modelId="{0FE728AB-E1B4-47B0-96FF-292C26E7538C}" type="pres">
      <dgm:prSet presAssocID="{4754CAA3-6EFC-4F99-819F-1B4C4B58F07E}" presName="parTxOnly" presStyleLbl="node1" presStyleIdx="4" presStyleCnt="8">
        <dgm:presLayoutVars>
          <dgm:bulletEnabled val="1"/>
        </dgm:presLayoutVars>
      </dgm:prSet>
      <dgm:spPr/>
    </dgm:pt>
    <dgm:pt modelId="{4FF3AA1D-7F22-4632-923D-0F3DAD658367}" type="pres">
      <dgm:prSet presAssocID="{5F07BCB3-959E-4DAD-A41C-3CAC36F43194}" presName="parSpace" presStyleCnt="0"/>
      <dgm:spPr/>
    </dgm:pt>
    <dgm:pt modelId="{3A0526E0-EF2A-46B7-8D80-664DA003549A}" type="pres">
      <dgm:prSet presAssocID="{51D957C8-35DF-4007-AE4D-5029F63681F0}" presName="parTxOnly" presStyleLbl="node1" presStyleIdx="5" presStyleCnt="8">
        <dgm:presLayoutVars>
          <dgm:bulletEnabled val="1"/>
        </dgm:presLayoutVars>
      </dgm:prSet>
      <dgm:spPr/>
    </dgm:pt>
    <dgm:pt modelId="{3CBCA04E-A0BC-41E0-BC6A-E78DB6AF81E0}" type="pres">
      <dgm:prSet presAssocID="{B4FD63DF-E51A-400A-A8DF-CCC7C0FD186B}" presName="parSpace" presStyleCnt="0"/>
      <dgm:spPr/>
    </dgm:pt>
    <dgm:pt modelId="{8A33BFEA-58AA-4E6B-B322-6202705E734D}" type="pres">
      <dgm:prSet presAssocID="{DCA2C78C-A5A3-458A-B465-CD55950773E3}" presName="parTxOnly" presStyleLbl="node1" presStyleIdx="6" presStyleCnt="8">
        <dgm:presLayoutVars>
          <dgm:bulletEnabled val="1"/>
        </dgm:presLayoutVars>
      </dgm:prSet>
      <dgm:spPr/>
    </dgm:pt>
    <dgm:pt modelId="{2EE6A06A-0523-484D-865F-BECEEE2C468D}" type="pres">
      <dgm:prSet presAssocID="{9DB10110-0633-473B-9869-A6AA3E65FE8B}" presName="parSpace" presStyleCnt="0"/>
      <dgm:spPr/>
    </dgm:pt>
    <dgm:pt modelId="{B4134698-AEE0-4679-BF7F-94ED2E7CE7F3}" type="pres">
      <dgm:prSet presAssocID="{BA685D56-8EC5-4666-B47B-3A2FE225759F}" presName="parTxOnly" presStyleLbl="node1" presStyleIdx="7" presStyleCnt="8">
        <dgm:presLayoutVars>
          <dgm:bulletEnabled val="1"/>
        </dgm:presLayoutVars>
      </dgm:prSet>
      <dgm:spPr/>
    </dgm:pt>
  </dgm:ptLst>
  <dgm:cxnLst>
    <dgm:cxn modelId="{D23C9E06-57EA-48EA-99B3-F2C8BF889ECB}" srcId="{1EC0AAB7-F569-4D59-9E74-8CEFBA756F4B}" destId="{3C29DD9B-1F6E-4FC7-BF1D-CE1A86480A62}" srcOrd="0" destOrd="0" parTransId="{86780482-E928-42D7-B7B7-B67C50E3102A}" sibTransId="{EBAFC055-E36D-4B4C-A6D1-E48299F4A0B6}"/>
    <dgm:cxn modelId="{A32A7B30-3353-49F4-A07B-44A10DDB8534}" type="presOf" srcId="{4754CAA3-6EFC-4F99-819F-1B4C4B58F07E}" destId="{0FE728AB-E1B4-47B0-96FF-292C26E7538C}" srcOrd="0" destOrd="0" presId="urn:microsoft.com/office/officeart/2005/8/layout/hChevron3"/>
    <dgm:cxn modelId="{707A705D-E632-4E77-A361-05CD1D2D4911}" type="presOf" srcId="{51D957C8-35DF-4007-AE4D-5029F63681F0}" destId="{3A0526E0-EF2A-46B7-8D80-664DA003549A}" srcOrd="0" destOrd="0" presId="urn:microsoft.com/office/officeart/2005/8/layout/hChevron3"/>
    <dgm:cxn modelId="{886FD44E-3306-4DC0-B769-8EB2763A0D8C}" type="presOf" srcId="{1EC0AAB7-F569-4D59-9E74-8CEFBA756F4B}" destId="{AC1363A1-4445-49DC-AC65-EFF2E116AB44}" srcOrd="0" destOrd="0" presId="urn:microsoft.com/office/officeart/2005/8/layout/hChevron3"/>
    <dgm:cxn modelId="{FF3F2953-6C7F-473C-8268-AD0FD6802499}" srcId="{1EC0AAB7-F569-4D59-9E74-8CEFBA756F4B}" destId="{6FC5BB27-7998-4120-A8E5-F3B0AD057A82}" srcOrd="3" destOrd="0" parTransId="{E021E48D-2DFC-4636-9E59-D8D354717CF2}" sibTransId="{704B1A2B-4DB4-4AB5-A4F5-59590B44EE42}"/>
    <dgm:cxn modelId="{97128F87-B48A-4F17-B331-FBD66D151395}" type="presOf" srcId="{0D7D84B0-AB87-454B-ACF1-D0BFDF7D7494}" destId="{F29432A6-29A8-4C68-AF98-E62194236E1C}" srcOrd="0" destOrd="0" presId="urn:microsoft.com/office/officeart/2005/8/layout/hChevron3"/>
    <dgm:cxn modelId="{C0DADA8D-48C5-4132-9DF1-7FCEE800C022}" srcId="{1EC0AAB7-F569-4D59-9E74-8CEFBA756F4B}" destId="{BA685D56-8EC5-4666-B47B-3A2FE225759F}" srcOrd="7" destOrd="0" parTransId="{1CB32590-4697-42C6-AA53-FE2F20E55B41}" sibTransId="{51C11573-30C6-4220-A19A-DEA2C6C2F155}"/>
    <dgm:cxn modelId="{BA4AAF8E-11E7-4419-AC9B-F787D104367E}" type="presOf" srcId="{3C29DD9B-1F6E-4FC7-BF1D-CE1A86480A62}" destId="{D8041BDD-F91D-484B-B064-3E0738E80E0A}" srcOrd="0" destOrd="0" presId="urn:microsoft.com/office/officeart/2005/8/layout/hChevron3"/>
    <dgm:cxn modelId="{D1D88F97-722C-48D3-8CE0-32BEA804BA4F}" type="presOf" srcId="{BA685D56-8EC5-4666-B47B-3A2FE225759F}" destId="{B4134698-AEE0-4679-BF7F-94ED2E7CE7F3}" srcOrd="0" destOrd="0" presId="urn:microsoft.com/office/officeart/2005/8/layout/hChevron3"/>
    <dgm:cxn modelId="{9E701AAF-230E-4E0E-B613-A70079310A72}" srcId="{1EC0AAB7-F569-4D59-9E74-8CEFBA756F4B}" destId="{51D957C8-35DF-4007-AE4D-5029F63681F0}" srcOrd="5" destOrd="0" parTransId="{43149D47-C3FD-4C25-AF6A-232009181114}" sibTransId="{B4FD63DF-E51A-400A-A8DF-CCC7C0FD186B}"/>
    <dgm:cxn modelId="{211C2EC0-F6D0-415C-BD4B-A8C655347CF4}" srcId="{1EC0AAB7-F569-4D59-9E74-8CEFBA756F4B}" destId="{DCA2C78C-A5A3-458A-B465-CD55950773E3}" srcOrd="6" destOrd="0" parTransId="{900AF322-4289-4C44-8342-4D690604AAD3}" sibTransId="{9DB10110-0633-473B-9869-A6AA3E65FE8B}"/>
    <dgm:cxn modelId="{B003F4D5-2D53-4A73-9E90-20D76B85B411}" srcId="{1EC0AAB7-F569-4D59-9E74-8CEFBA756F4B}" destId="{0D7D84B0-AB87-454B-ACF1-D0BFDF7D7494}" srcOrd="2" destOrd="0" parTransId="{09459830-DC56-4179-9A2A-9373265F1143}" sibTransId="{2F5A2B17-9814-4DF3-9279-4FFC02380F81}"/>
    <dgm:cxn modelId="{C420A5D8-780F-4C01-8E50-6E892F199172}" srcId="{1EC0AAB7-F569-4D59-9E74-8CEFBA756F4B}" destId="{251AF9BB-F156-401D-B621-633DCAF7FFDB}" srcOrd="1" destOrd="0" parTransId="{FBD90BE0-FED1-407E-BE03-DCEAFD9EFF8D}" sibTransId="{EB6986D5-D9F9-4CF1-B7EF-A18AD1346B7B}"/>
    <dgm:cxn modelId="{B7E469E4-C18A-4F1A-9566-28E23D3155FB}" srcId="{1EC0AAB7-F569-4D59-9E74-8CEFBA756F4B}" destId="{4754CAA3-6EFC-4F99-819F-1B4C4B58F07E}" srcOrd="4" destOrd="0" parTransId="{AFD7EEC3-B542-4875-B797-EB44AB246B78}" sibTransId="{5F07BCB3-959E-4DAD-A41C-3CAC36F43194}"/>
    <dgm:cxn modelId="{C27B6CE4-7BFB-45A3-B7D8-EE761582B4FC}" type="presOf" srcId="{6FC5BB27-7998-4120-A8E5-F3B0AD057A82}" destId="{8C174D17-BA05-4E5A-A467-956582183385}" srcOrd="0" destOrd="0" presId="urn:microsoft.com/office/officeart/2005/8/layout/hChevron3"/>
    <dgm:cxn modelId="{1E603AE7-4D0E-4C64-8FFB-68952C59659F}" type="presOf" srcId="{DCA2C78C-A5A3-458A-B465-CD55950773E3}" destId="{8A33BFEA-58AA-4E6B-B322-6202705E734D}" srcOrd="0" destOrd="0" presId="urn:microsoft.com/office/officeart/2005/8/layout/hChevron3"/>
    <dgm:cxn modelId="{45C89EEE-1FC5-480B-8971-4C19360BE2E1}" type="presOf" srcId="{251AF9BB-F156-401D-B621-633DCAF7FFDB}" destId="{866F9F52-85EE-44C8-A9E1-52698CD8B967}" srcOrd="0" destOrd="0" presId="urn:microsoft.com/office/officeart/2005/8/layout/hChevron3"/>
    <dgm:cxn modelId="{9DC96C45-D6AF-4FD6-8BAD-7621EF31911B}" type="presParOf" srcId="{AC1363A1-4445-49DC-AC65-EFF2E116AB44}" destId="{D8041BDD-F91D-484B-B064-3E0738E80E0A}" srcOrd="0" destOrd="0" presId="urn:microsoft.com/office/officeart/2005/8/layout/hChevron3"/>
    <dgm:cxn modelId="{5170BB6B-03A7-498C-ABA5-93ABCA19F245}" type="presParOf" srcId="{AC1363A1-4445-49DC-AC65-EFF2E116AB44}" destId="{9BDD37E1-E24D-4A45-BC89-0CBBF6C693CA}" srcOrd="1" destOrd="0" presId="urn:microsoft.com/office/officeart/2005/8/layout/hChevron3"/>
    <dgm:cxn modelId="{C52913A4-C7D5-4AB8-AD3F-88A3254181CB}" type="presParOf" srcId="{AC1363A1-4445-49DC-AC65-EFF2E116AB44}" destId="{866F9F52-85EE-44C8-A9E1-52698CD8B967}" srcOrd="2" destOrd="0" presId="urn:microsoft.com/office/officeart/2005/8/layout/hChevron3"/>
    <dgm:cxn modelId="{BDF77E0A-236A-42D9-B6D9-DDB5F3EEA5A5}" type="presParOf" srcId="{AC1363A1-4445-49DC-AC65-EFF2E116AB44}" destId="{18C88C7A-A6C2-4AFC-A78B-F70DB642F4CA}" srcOrd="3" destOrd="0" presId="urn:microsoft.com/office/officeart/2005/8/layout/hChevron3"/>
    <dgm:cxn modelId="{502FC14F-EB69-42C0-B946-425CE8E5FFAF}" type="presParOf" srcId="{AC1363A1-4445-49DC-AC65-EFF2E116AB44}" destId="{F29432A6-29A8-4C68-AF98-E62194236E1C}" srcOrd="4" destOrd="0" presId="urn:microsoft.com/office/officeart/2005/8/layout/hChevron3"/>
    <dgm:cxn modelId="{36B8276A-2A81-41EA-872C-BEE6BE457CD5}" type="presParOf" srcId="{AC1363A1-4445-49DC-AC65-EFF2E116AB44}" destId="{010ECA9F-B372-4BFC-A777-10B20AAC6A20}" srcOrd="5" destOrd="0" presId="urn:microsoft.com/office/officeart/2005/8/layout/hChevron3"/>
    <dgm:cxn modelId="{0BAE5ACA-53AA-4A12-B9EC-A465888BADB8}" type="presParOf" srcId="{AC1363A1-4445-49DC-AC65-EFF2E116AB44}" destId="{8C174D17-BA05-4E5A-A467-956582183385}" srcOrd="6" destOrd="0" presId="urn:microsoft.com/office/officeart/2005/8/layout/hChevron3"/>
    <dgm:cxn modelId="{31DEE458-D812-40C4-83ED-4B18A3D8B276}" type="presParOf" srcId="{AC1363A1-4445-49DC-AC65-EFF2E116AB44}" destId="{3E4A5B5A-B61A-4A55-A08A-5032EC0BF425}" srcOrd="7" destOrd="0" presId="urn:microsoft.com/office/officeart/2005/8/layout/hChevron3"/>
    <dgm:cxn modelId="{05EC03AF-2614-45A0-A76B-30E2C9F98389}" type="presParOf" srcId="{AC1363A1-4445-49DC-AC65-EFF2E116AB44}" destId="{0FE728AB-E1B4-47B0-96FF-292C26E7538C}" srcOrd="8" destOrd="0" presId="urn:microsoft.com/office/officeart/2005/8/layout/hChevron3"/>
    <dgm:cxn modelId="{E958F267-E929-4998-8309-8AF8E2732737}" type="presParOf" srcId="{AC1363A1-4445-49DC-AC65-EFF2E116AB44}" destId="{4FF3AA1D-7F22-4632-923D-0F3DAD658367}" srcOrd="9" destOrd="0" presId="urn:microsoft.com/office/officeart/2005/8/layout/hChevron3"/>
    <dgm:cxn modelId="{3CE07532-2AA6-42C6-AF66-E8E8F00EC91D}" type="presParOf" srcId="{AC1363A1-4445-49DC-AC65-EFF2E116AB44}" destId="{3A0526E0-EF2A-46B7-8D80-664DA003549A}" srcOrd="10" destOrd="0" presId="urn:microsoft.com/office/officeart/2005/8/layout/hChevron3"/>
    <dgm:cxn modelId="{B419B32F-F28D-4B53-BCEC-E33AA7F48263}" type="presParOf" srcId="{AC1363A1-4445-49DC-AC65-EFF2E116AB44}" destId="{3CBCA04E-A0BC-41E0-BC6A-E78DB6AF81E0}" srcOrd="11" destOrd="0" presId="urn:microsoft.com/office/officeart/2005/8/layout/hChevron3"/>
    <dgm:cxn modelId="{B78D7B87-BF24-4206-93CB-0F989C7F2078}" type="presParOf" srcId="{AC1363A1-4445-49DC-AC65-EFF2E116AB44}" destId="{8A33BFEA-58AA-4E6B-B322-6202705E734D}" srcOrd="12" destOrd="0" presId="urn:microsoft.com/office/officeart/2005/8/layout/hChevron3"/>
    <dgm:cxn modelId="{EA9C4FAC-1288-471F-A3CB-8A5BA52C717C}" type="presParOf" srcId="{AC1363A1-4445-49DC-AC65-EFF2E116AB44}" destId="{2EE6A06A-0523-484D-865F-BECEEE2C468D}" srcOrd="13" destOrd="0" presId="urn:microsoft.com/office/officeart/2005/8/layout/hChevron3"/>
    <dgm:cxn modelId="{36F148AA-6273-473C-82E9-03A671B24910}" type="presParOf" srcId="{AC1363A1-4445-49DC-AC65-EFF2E116AB44}" destId="{B4134698-AEE0-4679-BF7F-94ED2E7CE7F3}" srcOrd="1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F1DDF-F46B-4F1F-9A46-274021C2C626}">
      <dsp:nvSpPr>
        <dsp:cNvPr id="0" name=""/>
        <dsp:cNvSpPr/>
      </dsp:nvSpPr>
      <dsp:spPr>
        <a:xfrm>
          <a:off x="0" y="411713"/>
          <a:ext cx="5181601" cy="307754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CB3E9-43DE-44D4-BB2F-B766071A9C81}">
      <dsp:nvSpPr>
        <dsp:cNvPr id="0" name=""/>
        <dsp:cNvSpPr/>
      </dsp:nvSpPr>
      <dsp:spPr>
        <a:xfrm>
          <a:off x="510387" y="2739385"/>
          <a:ext cx="119176" cy="11917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08329-255A-413D-A9FB-D69E9D6444B7}">
      <dsp:nvSpPr>
        <dsp:cNvPr id="0" name=""/>
        <dsp:cNvSpPr/>
      </dsp:nvSpPr>
      <dsp:spPr>
        <a:xfrm>
          <a:off x="563880" y="2743201"/>
          <a:ext cx="833024" cy="77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9"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BEPS 1</a:t>
          </a:r>
        </a:p>
      </dsp:txBody>
      <dsp:txXfrm>
        <a:off x="563880" y="2743201"/>
        <a:ext cx="833024" cy="770763"/>
      </dsp:txXfrm>
    </dsp:sp>
    <dsp:sp modelId="{23B835E3-CE3F-48D3-A69E-35D70947E34F}">
      <dsp:nvSpPr>
        <dsp:cNvPr id="0" name=""/>
        <dsp:cNvSpPr/>
      </dsp:nvSpPr>
      <dsp:spPr>
        <a:xfrm>
          <a:off x="1155497" y="2119536"/>
          <a:ext cx="186537" cy="18653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82C5D-4CE5-47F3-AE9A-51909773DC0F}">
      <dsp:nvSpPr>
        <dsp:cNvPr id="0" name=""/>
        <dsp:cNvSpPr/>
      </dsp:nvSpPr>
      <dsp:spPr>
        <a:xfrm>
          <a:off x="1249677" y="2209806"/>
          <a:ext cx="860145" cy="1356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2"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BEPS 2</a:t>
          </a:r>
        </a:p>
      </dsp:txBody>
      <dsp:txXfrm>
        <a:off x="1249677" y="2209806"/>
        <a:ext cx="860145" cy="1356931"/>
      </dsp:txXfrm>
    </dsp:sp>
    <dsp:sp modelId="{075CDE17-502E-461B-9448-A0F6B1EFBFCF}">
      <dsp:nvSpPr>
        <dsp:cNvPr id="0" name=""/>
        <dsp:cNvSpPr/>
      </dsp:nvSpPr>
      <dsp:spPr>
        <a:xfrm>
          <a:off x="1984553" y="1625341"/>
          <a:ext cx="248716" cy="24871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8F255-36FB-443A-8193-C887698C768A}">
      <dsp:nvSpPr>
        <dsp:cNvPr id="0" name=""/>
        <dsp:cNvSpPr/>
      </dsp:nvSpPr>
      <dsp:spPr>
        <a:xfrm>
          <a:off x="2087880" y="1752593"/>
          <a:ext cx="1000048" cy="182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90"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BEPS 3</a:t>
          </a:r>
        </a:p>
      </dsp:txBody>
      <dsp:txXfrm>
        <a:off x="2087880" y="1752593"/>
        <a:ext cx="1000048" cy="1820037"/>
      </dsp:txXfrm>
    </dsp:sp>
    <dsp:sp modelId="{B6C5B5A2-40D1-4890-9DE4-BCC13DDF189E}">
      <dsp:nvSpPr>
        <dsp:cNvPr id="0" name=""/>
        <dsp:cNvSpPr/>
      </dsp:nvSpPr>
      <dsp:spPr>
        <a:xfrm>
          <a:off x="2948330" y="1239311"/>
          <a:ext cx="321259" cy="3212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CB0586-A111-400F-B7CD-E14320AA96A4}">
      <dsp:nvSpPr>
        <dsp:cNvPr id="0" name=""/>
        <dsp:cNvSpPr/>
      </dsp:nvSpPr>
      <dsp:spPr>
        <a:xfrm>
          <a:off x="3078482" y="1399941"/>
          <a:ext cx="1036320" cy="216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229"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BEPS 4</a:t>
          </a:r>
        </a:p>
      </dsp:txBody>
      <dsp:txXfrm>
        <a:off x="3078482" y="1399941"/>
        <a:ext cx="1036320" cy="2169795"/>
      </dsp:txXfrm>
    </dsp:sp>
    <dsp:sp modelId="{A3E43248-62C6-4ED7-B323-957ABB321683}">
      <dsp:nvSpPr>
        <dsp:cNvPr id="0" name=""/>
        <dsp:cNvSpPr/>
      </dsp:nvSpPr>
      <dsp:spPr>
        <a:xfrm>
          <a:off x="3940607" y="981527"/>
          <a:ext cx="409346" cy="4093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24A8C-CFB8-45AB-9D55-CB0A867C4A6D}">
      <dsp:nvSpPr>
        <dsp:cNvPr id="0" name=""/>
        <dsp:cNvSpPr/>
      </dsp:nvSpPr>
      <dsp:spPr>
        <a:xfrm>
          <a:off x="4264426" y="1117352"/>
          <a:ext cx="798028" cy="831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04" tIns="0" rIns="0" bIns="0" numCol="1" spcCol="1270" anchor="t"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Etc..</a:t>
          </a:r>
        </a:p>
      </dsp:txBody>
      <dsp:txXfrm>
        <a:off x="4264426" y="1117352"/>
        <a:ext cx="798028" cy="831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41BDD-F91D-484B-B064-3E0738E80E0A}">
      <dsp:nvSpPr>
        <dsp:cNvPr id="0" name=""/>
        <dsp:cNvSpPr/>
      </dsp:nvSpPr>
      <dsp:spPr>
        <a:xfrm>
          <a:off x="4167" y="0"/>
          <a:ext cx="1291828" cy="348860"/>
        </a:xfrm>
        <a:prstGeom prst="homePlate">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1</a:t>
          </a:r>
        </a:p>
      </dsp:txBody>
      <dsp:txXfrm>
        <a:off x="4167" y="0"/>
        <a:ext cx="1204613" cy="348860"/>
      </dsp:txXfrm>
    </dsp:sp>
    <dsp:sp modelId="{866F9F52-85EE-44C8-A9E1-52698CD8B967}">
      <dsp:nvSpPr>
        <dsp:cNvPr id="0" name=""/>
        <dsp:cNvSpPr/>
      </dsp:nvSpPr>
      <dsp:spPr>
        <a:xfrm>
          <a:off x="1037629"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2</a:t>
          </a:r>
        </a:p>
      </dsp:txBody>
      <dsp:txXfrm>
        <a:off x="1212059" y="0"/>
        <a:ext cx="942968" cy="348860"/>
      </dsp:txXfrm>
    </dsp:sp>
    <dsp:sp modelId="{F29432A6-29A8-4C68-AF98-E62194236E1C}">
      <dsp:nvSpPr>
        <dsp:cNvPr id="0" name=""/>
        <dsp:cNvSpPr/>
      </dsp:nvSpPr>
      <dsp:spPr>
        <a:xfrm>
          <a:off x="2071092"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3</a:t>
          </a:r>
        </a:p>
      </dsp:txBody>
      <dsp:txXfrm>
        <a:off x="2245522" y="0"/>
        <a:ext cx="942968" cy="348860"/>
      </dsp:txXfrm>
    </dsp:sp>
    <dsp:sp modelId="{8C174D17-BA05-4E5A-A467-956582183385}">
      <dsp:nvSpPr>
        <dsp:cNvPr id="0" name=""/>
        <dsp:cNvSpPr/>
      </dsp:nvSpPr>
      <dsp:spPr>
        <a:xfrm>
          <a:off x="3104554"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4</a:t>
          </a:r>
        </a:p>
      </dsp:txBody>
      <dsp:txXfrm>
        <a:off x="3278984" y="0"/>
        <a:ext cx="942968" cy="348860"/>
      </dsp:txXfrm>
    </dsp:sp>
    <dsp:sp modelId="{0FE728AB-E1B4-47B0-96FF-292C26E7538C}">
      <dsp:nvSpPr>
        <dsp:cNvPr id="0" name=""/>
        <dsp:cNvSpPr/>
      </dsp:nvSpPr>
      <dsp:spPr>
        <a:xfrm>
          <a:off x="4138017"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5</a:t>
          </a:r>
        </a:p>
      </dsp:txBody>
      <dsp:txXfrm>
        <a:off x="4312447" y="0"/>
        <a:ext cx="942968" cy="348860"/>
      </dsp:txXfrm>
    </dsp:sp>
    <dsp:sp modelId="{3A0526E0-EF2A-46B7-8D80-664DA003549A}">
      <dsp:nvSpPr>
        <dsp:cNvPr id="0" name=""/>
        <dsp:cNvSpPr/>
      </dsp:nvSpPr>
      <dsp:spPr>
        <a:xfrm>
          <a:off x="5171479"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Century Gothic" panose="020B0502020202020204" pitchFamily="34" charset="0"/>
            </a:rPr>
            <a:t>Year 6*</a:t>
          </a:r>
        </a:p>
      </dsp:txBody>
      <dsp:txXfrm>
        <a:off x="5345909" y="0"/>
        <a:ext cx="942968" cy="348860"/>
      </dsp:txXfrm>
    </dsp:sp>
    <dsp:sp modelId="{8A33BFEA-58AA-4E6B-B322-6202705E734D}">
      <dsp:nvSpPr>
        <dsp:cNvPr id="0" name=""/>
        <dsp:cNvSpPr/>
      </dsp:nvSpPr>
      <dsp:spPr>
        <a:xfrm>
          <a:off x="6204942"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Year 7</a:t>
          </a:r>
        </a:p>
      </dsp:txBody>
      <dsp:txXfrm>
        <a:off x="6379372" y="0"/>
        <a:ext cx="942968" cy="348860"/>
      </dsp:txXfrm>
    </dsp:sp>
    <dsp:sp modelId="{B4134698-AEE0-4679-BF7F-94ED2E7CE7F3}">
      <dsp:nvSpPr>
        <dsp:cNvPr id="0" name=""/>
        <dsp:cNvSpPr/>
      </dsp:nvSpPr>
      <dsp:spPr>
        <a:xfrm>
          <a:off x="7238404" y="0"/>
          <a:ext cx="1291828" cy="348860"/>
        </a:xfrm>
        <a:prstGeom prst="chevron">
          <a:avLst/>
        </a:prstGeom>
        <a:solidFill>
          <a:srgbClr val="248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latin typeface="Century Gothic" panose="020B0502020202020204" pitchFamily="34" charset="0"/>
            </a:rPr>
            <a:t>Repeat</a:t>
          </a:r>
        </a:p>
      </dsp:txBody>
      <dsp:txXfrm>
        <a:off x="7412834" y="0"/>
        <a:ext cx="942968" cy="3488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3/19/2026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151607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37B0-9544-DDCF-BC34-EF8630E75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E3E-29C3-E09D-B6F9-D8926D0AE0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85FB5B-7247-DD4A-0CE9-D939C9B4F7B7}"/>
              </a:ext>
            </a:extLst>
          </p:cNvPr>
          <p:cNvSpPr>
            <a:spLocks noGrp="1"/>
          </p:cNvSpPr>
          <p:nvPr>
            <p:ph type="body" idx="1"/>
          </p:nvPr>
        </p:nvSpPr>
        <p:spPr/>
        <p:txBody>
          <a:bodyPr>
            <a:normAutofit/>
          </a:bodyPr>
          <a:lstStyle/>
          <a:p>
            <a:pPr lvl="1"/>
            <a:endParaRPr lang="en-US"/>
          </a:p>
        </p:txBody>
      </p:sp>
      <p:sp>
        <p:nvSpPr>
          <p:cNvPr id="4" name="Slide Number Placeholder 3">
            <a:extLst>
              <a:ext uri="{FF2B5EF4-FFF2-40B4-BE49-F238E27FC236}">
                <a16:creationId xmlns:a16="http://schemas.microsoft.com/office/drawing/2014/main" id="{F62CD811-45D0-A011-AFE2-9EDCAD3EDFAB}"/>
              </a:ext>
            </a:extLst>
          </p:cNvPr>
          <p:cNvSpPr>
            <a:spLocks noGrp="1"/>
          </p:cNvSpPr>
          <p:nvPr>
            <p:ph type="sldNum" sz="quarter" idx="10"/>
          </p:nvPr>
        </p:nvSpPr>
        <p:spPr/>
        <p:txBody>
          <a:bodyPr/>
          <a:lstStyle/>
          <a:p>
            <a:fld id="{FD782391-1AB4-4A46-839F-A50C302795A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6659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CCD839-2586-4FA0-A4ED-B4A5AD6B534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4641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4752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41666" indent="-241666">
              <a:spcAft>
                <a:spcPts val="621"/>
              </a:spcAft>
            </a:pPr>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6440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7B65-8EEA-C630-1132-A356FC5CD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05C37-6627-613E-C654-AFC98C7501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D81210-C2BA-2BE9-858E-68680787A598}"/>
              </a:ext>
            </a:extLst>
          </p:cNvPr>
          <p:cNvSpPr>
            <a:spLocks noGrp="1"/>
          </p:cNvSpPr>
          <p:nvPr>
            <p:ph type="body" idx="1"/>
          </p:nvPr>
        </p:nvSpPr>
        <p:spPr/>
        <p:txBody>
          <a:bodyPr>
            <a:normAutofit/>
          </a:bodyPr>
          <a:lstStyle/>
          <a:p>
            <a:pPr lvl="1"/>
            <a:endParaRPr lang="en-US"/>
          </a:p>
        </p:txBody>
      </p:sp>
      <p:sp>
        <p:nvSpPr>
          <p:cNvPr id="4" name="Slide Number Placeholder 3">
            <a:extLst>
              <a:ext uri="{FF2B5EF4-FFF2-40B4-BE49-F238E27FC236}">
                <a16:creationId xmlns:a16="http://schemas.microsoft.com/office/drawing/2014/main" id="{4EA5807C-8FAB-B0C6-3768-45ADA2E5281D}"/>
              </a:ext>
            </a:extLst>
          </p:cNvPr>
          <p:cNvSpPr>
            <a:spLocks noGrp="1"/>
          </p:cNvSpPr>
          <p:nvPr>
            <p:ph type="sldNum" sz="quarter" idx="10"/>
          </p:nvPr>
        </p:nvSpPr>
        <p:spPr/>
        <p:txBody>
          <a:bodyPr/>
          <a:lstStyle/>
          <a:p>
            <a:fld id="{FD782391-1AB4-4A46-839F-A50C302795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736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415B-8287-0662-D921-C3C70FCD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CC5D1-D10D-3814-B74C-04BF5D476D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CDA054D-867C-A62E-9D3D-9EC28ADE6938}"/>
              </a:ext>
            </a:extLst>
          </p:cNvPr>
          <p:cNvSpPr>
            <a:spLocks noGrp="1"/>
          </p:cNvSpPr>
          <p:nvPr>
            <p:ph type="body" idx="1"/>
          </p:nvPr>
        </p:nvSpPr>
        <p:spPr/>
        <p:txBody>
          <a:bodyPr>
            <a:normAutofit/>
          </a:bodyPr>
          <a:lstStyle/>
          <a:p>
            <a:pPr lvl="1"/>
            <a:endParaRPr lang="en-US"/>
          </a:p>
        </p:txBody>
      </p:sp>
      <p:sp>
        <p:nvSpPr>
          <p:cNvPr id="4" name="Slide Number Placeholder 3">
            <a:extLst>
              <a:ext uri="{FF2B5EF4-FFF2-40B4-BE49-F238E27FC236}">
                <a16:creationId xmlns:a16="http://schemas.microsoft.com/office/drawing/2014/main" id="{0C2CFB94-DFDD-07CB-A9CA-B311F81FCF99}"/>
              </a:ext>
            </a:extLst>
          </p:cNvPr>
          <p:cNvSpPr>
            <a:spLocks noGrp="1"/>
          </p:cNvSpPr>
          <p:nvPr>
            <p:ph type="sldNum" sz="quarter" idx="10"/>
          </p:nvPr>
        </p:nvSpPr>
        <p:spPr/>
        <p:txBody>
          <a:bodyPr/>
          <a:lstStyle/>
          <a:p>
            <a:fld id="{FD782391-1AB4-4A46-839F-A50C302795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8443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DF84-457B-1863-A5BE-AC8A66430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AB8DB-E483-CD48-CE2F-421B3A5AB9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F0D5FE-0391-0F1B-AAFD-4268069CF022}"/>
              </a:ext>
            </a:extLst>
          </p:cNvPr>
          <p:cNvSpPr>
            <a:spLocks noGrp="1"/>
          </p:cNvSpPr>
          <p:nvPr>
            <p:ph type="body" idx="1"/>
          </p:nvPr>
        </p:nvSpPr>
        <p:spPr/>
        <p:txBody>
          <a:bodyPr>
            <a:normAutofit/>
          </a:bodyPr>
          <a:lstStyle/>
          <a:p>
            <a:pPr lvl="1"/>
            <a:endParaRPr lang="en-US"/>
          </a:p>
        </p:txBody>
      </p:sp>
      <p:sp>
        <p:nvSpPr>
          <p:cNvPr id="4" name="Slide Number Placeholder 3">
            <a:extLst>
              <a:ext uri="{FF2B5EF4-FFF2-40B4-BE49-F238E27FC236}">
                <a16:creationId xmlns:a16="http://schemas.microsoft.com/office/drawing/2014/main" id="{01A6380F-924A-EE6B-2C06-F26A9E7DA551}"/>
              </a:ext>
            </a:extLst>
          </p:cNvPr>
          <p:cNvSpPr>
            <a:spLocks noGrp="1"/>
          </p:cNvSpPr>
          <p:nvPr>
            <p:ph type="sldNum" sz="quarter" idx="10"/>
          </p:nvPr>
        </p:nvSpPr>
        <p:spPr/>
        <p:txBody>
          <a:bodyPr/>
          <a:lstStyle/>
          <a:p>
            <a:fld id="{FD782391-1AB4-4A46-839F-A50C302795A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6860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2B5FF3-61FC-4D45-B141-5A43B152EC6C}"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5"/>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088" y="4796784"/>
            <a:ext cx="247650" cy="206202"/>
          </a:xfrm>
          <a:prstGeom prst="rect">
            <a:avLst/>
          </a:prstGeom>
        </p:spPr>
      </p:pic>
      <p:sp>
        <p:nvSpPr>
          <p:cNvPr id="5" name="TextBox 4"/>
          <p:cNvSpPr txBox="1"/>
          <p:nvPr userDrawn="1"/>
        </p:nvSpPr>
        <p:spPr>
          <a:xfrm>
            <a:off x="6605590" y="4854020"/>
            <a:ext cx="2275520" cy="173121"/>
          </a:xfrm>
          <a:prstGeom prst="rect">
            <a:avLst/>
          </a:prstGeom>
          <a:noFill/>
        </p:spPr>
        <p:txBody>
          <a:bodyPr wrap="square" lIns="34289" tIns="17144" rIns="34289" bIns="17144" rtlCol="0">
            <a:spAutoFit/>
          </a:bodyPr>
          <a:lstStyle/>
          <a:p>
            <a:pPr defTabSz="309458" hangingPunct="0"/>
            <a:r>
              <a:rPr lang="en-US" sz="900" b="1" kern="0">
                <a:solidFill>
                  <a:srgbClr val="00882B"/>
                </a:solidFill>
                <a:latin typeface="Century Gothic" panose="020B0502020202020204" pitchFamily="34" charset="0"/>
                <a:sym typeface="Helvetica Light"/>
              </a:rPr>
              <a:t>TAG THIS PRESENTATION: @DOEE_DC</a:t>
            </a:r>
          </a:p>
        </p:txBody>
      </p:sp>
    </p:spTree>
    <p:extLst>
      <p:ext uri="{BB962C8B-B14F-4D97-AF65-F5344CB8AC3E}">
        <p14:creationId xmlns:p14="http://schemas.microsoft.com/office/powerpoint/2010/main" val="14002668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copy 6">
    <p:spTree>
      <p:nvGrpSpPr>
        <p:cNvPr id="1" name=""/>
        <p:cNvGrpSpPr/>
        <p:nvPr/>
      </p:nvGrpSpPr>
      <p:grpSpPr>
        <a:xfrm>
          <a:off x="0" y="0"/>
          <a:ext cx="0" cy="0"/>
          <a:chOff x="0" y="0"/>
          <a:chExt cx="0" cy="0"/>
        </a:xfrm>
      </p:grpSpPr>
      <p:pic>
        <p:nvPicPr>
          <p:cNvPr id="89" name="CEP_logo.png"/>
          <p:cNvPicPr>
            <a:picLocks noChangeAspect="1"/>
          </p:cNvPicPr>
          <p:nvPr/>
        </p:nvPicPr>
        <p:blipFill>
          <a:blip r:embed="rId2"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326"/>
            <a:ext cx="9144573" cy="5143179"/>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6" name="Picture 5"/>
          <p:cNvPicPr>
            <a:picLocks noChangeAspect="1"/>
          </p:cNvPicPr>
          <p:nvPr userDrawn="1"/>
        </p:nvPicPr>
        <p:blipFill>
          <a:blip r:embed="rId4"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0492792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1876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8" y="4785824"/>
            <a:ext cx="247650" cy="206202"/>
          </a:xfrm>
          <a:prstGeom prst="rect">
            <a:avLst/>
          </a:prstGeom>
        </p:spPr>
      </p:pic>
      <p:sp>
        <p:nvSpPr>
          <p:cNvPr id="3" name="TextBox 2"/>
          <p:cNvSpPr txBox="1"/>
          <p:nvPr userDrawn="1"/>
        </p:nvSpPr>
        <p:spPr>
          <a:xfrm>
            <a:off x="376249" y="4818906"/>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2302365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6"/>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20466229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2"/>
            <a:ext cx="9140304" cy="5141422"/>
          </a:xfrm>
          <a:prstGeom prst="rect">
            <a:avLst/>
          </a:prstGeom>
          <a:ln w="12700">
            <a:miter lim="400000"/>
          </a:ln>
        </p:spPr>
      </p:pic>
      <p:sp>
        <p:nvSpPr>
          <p:cNvPr id="4" name="TextBox 3"/>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5059023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3"/>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8609043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18486537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2"/>
            <a:ext cx="9140304" cy="5141422"/>
          </a:xfrm>
          <a:prstGeom prst="rect">
            <a:avLst/>
          </a:prstGeom>
          <a:ln w="12700">
            <a:miter lim="400000"/>
          </a:ln>
        </p:spPr>
      </p:pic>
    </p:spTree>
    <p:extLst>
      <p:ext uri="{BB962C8B-B14F-4D97-AF65-F5344CB8AC3E}">
        <p14:creationId xmlns:p14="http://schemas.microsoft.com/office/powerpoint/2010/main" val="5529928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4313413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69220552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92476816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12865939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34015230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28" tIns="45714" rIns="91428" bIns="45714"/>
          <a:lstStyle/>
          <a:p>
            <a:pPr defTabSz="914240"/>
            <a:fld id="{F92B5FF3-61FC-4D45-B141-5A43B152EC6C}" type="datetimeFigureOut">
              <a:rPr lang="en-US" smtClean="0">
                <a:solidFill>
                  <a:srgbClr val="000000"/>
                </a:solidFill>
              </a:rPr>
              <a:pPr defTabSz="914240"/>
              <a:t>3/19/2026</a:t>
            </a:fld>
            <a:endParaRPr lang="en-US">
              <a:solidFill>
                <a:srgbClr val="000000"/>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28" tIns="45714" rIns="91428" bIns="45714"/>
          <a:lstStyle/>
          <a:p>
            <a:pPr defTabSz="914240"/>
            <a:endParaRPr lang="en-US">
              <a:solidFill>
                <a:srgbClr val="000000"/>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714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copy 6">
    <p:spTree>
      <p:nvGrpSpPr>
        <p:cNvPr id="1" name=""/>
        <p:cNvGrpSpPr/>
        <p:nvPr/>
      </p:nvGrpSpPr>
      <p:grpSpPr>
        <a:xfrm>
          <a:off x="0" y="0"/>
          <a:ext cx="0" cy="0"/>
          <a:chOff x="0" y="0"/>
          <a:chExt cx="0" cy="0"/>
        </a:xfrm>
      </p:grpSpPr>
      <p:pic>
        <p:nvPicPr>
          <p:cNvPr id="89" name="CEP_logo.png"/>
          <p:cNvPicPr>
            <a:picLocks noChangeAspect="1"/>
          </p:cNvPicPr>
          <p:nvPr/>
        </p:nvPicPr>
        <p:blipFill>
          <a:blip r:embed="rId2"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326"/>
            <a:ext cx="9144573" cy="5143179"/>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6" name="Picture 5"/>
          <p:cNvPicPr>
            <a:picLocks noChangeAspect="1"/>
          </p:cNvPicPr>
          <p:nvPr userDrawn="1"/>
        </p:nvPicPr>
        <p:blipFill>
          <a:blip r:embed="rId4"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9028839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02022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8" y="4785824"/>
            <a:ext cx="247650" cy="206202"/>
          </a:xfrm>
          <a:prstGeom prst="rect">
            <a:avLst/>
          </a:prstGeom>
        </p:spPr>
      </p:pic>
      <p:sp>
        <p:nvSpPr>
          <p:cNvPr id="3" name="TextBox 2"/>
          <p:cNvSpPr txBox="1"/>
          <p:nvPr userDrawn="1"/>
        </p:nvSpPr>
        <p:spPr>
          <a:xfrm>
            <a:off x="376249" y="4818906"/>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9774780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B5FF3-61FC-4D45-B141-5A43B152EC6C}"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6"/>
            <a:ext cx="9144000" cy="514285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52572341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2" name="Title_Slide_Bikesha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7" y="1042"/>
            <a:ext cx="9140304" cy="5141422"/>
          </a:xfrm>
          <a:prstGeom prst="rect">
            <a:avLst/>
          </a:prstGeom>
          <a:ln w="12700">
            <a:miter lim="400000"/>
          </a:ln>
        </p:spPr>
      </p:pic>
      <p:sp>
        <p:nvSpPr>
          <p:cNvPr id="4" name="TextBox 3"/>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5" name="Picture 4"/>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5968558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3"/>
            <a:ext cx="9140304" cy="5141420"/>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245960958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39" name="Title_Slide_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 y="1042"/>
            <a:ext cx="9140304" cy="5141422"/>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
        <p:nvSpPr>
          <p:cNvPr id="5" name="TextBox 4"/>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000000"/>
                </a:solidFill>
                <a:sym typeface="Helvetica Light"/>
              </a:rPr>
              <a:t>@DOEE_DC</a:t>
            </a:r>
          </a:p>
        </p:txBody>
      </p:sp>
    </p:spTree>
    <p:extLst>
      <p:ext uri="{BB962C8B-B14F-4D97-AF65-F5344CB8AC3E}">
        <p14:creationId xmlns:p14="http://schemas.microsoft.com/office/powerpoint/2010/main" val="325589408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48" y="1042"/>
            <a:ext cx="9140304" cy="5141422"/>
          </a:xfrm>
          <a:prstGeom prst="rect">
            <a:avLst/>
          </a:prstGeom>
          <a:ln w="12700">
            <a:miter lim="400000"/>
          </a:ln>
        </p:spPr>
      </p:pic>
    </p:spTree>
    <p:extLst>
      <p:ext uri="{BB962C8B-B14F-4D97-AF65-F5344CB8AC3E}">
        <p14:creationId xmlns:p14="http://schemas.microsoft.com/office/powerpoint/2010/main" val="166543978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5" name="Slide Number Placeholder 4"/>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5092881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171069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328108098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4" name="Slide Number Placeholder 3"/>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59102621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lIns="38397" tIns="19202" rIns="38397" bIns="19202"/>
          <a:lstStyle/>
          <a:p>
            <a:pPr algn="ctr" defTabSz="346640" hangingPunct="0"/>
            <a:fld id="{F05ACD22-051F-574C-B8A7-96CEC2C2558D}" type="datetimeFigureOut">
              <a:rPr lang="en-US" sz="2100" kern="0" smtClean="0">
                <a:solidFill>
                  <a:srgbClr val="000000"/>
                </a:solidFill>
                <a:sym typeface="Helvetica Light"/>
              </a:rPr>
              <a:pPr algn="ctr" defTabSz="346640" hangingPunct="0"/>
              <a:t>3/19/2026</a:t>
            </a:fld>
            <a:endParaRPr lang="en-US" sz="2100" kern="0">
              <a:solidFill>
                <a:srgbClr val="000000"/>
              </a:solidFill>
              <a:sym typeface="Helvetica Ligh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8397" tIns="19202" rIns="38397" bIns="19202"/>
          <a:lstStyle/>
          <a:p>
            <a:pPr algn="ctr" defTabSz="346640" hangingPunct="0"/>
            <a:endParaRPr lang="en-US" sz="2100" kern="0">
              <a:solidFill>
                <a:srgbClr val="000000"/>
              </a:solidFill>
              <a:sym typeface="Helvetica Light"/>
            </a:endParaRPr>
          </a:p>
        </p:txBody>
      </p:sp>
      <p:sp>
        <p:nvSpPr>
          <p:cNvPr id="6" name="Slide Number Placeholder 5"/>
          <p:cNvSpPr>
            <a:spLocks noGrp="1"/>
          </p:cNvSpPr>
          <p:nvPr>
            <p:ph type="sldNum" sz="quarter" idx="12"/>
          </p:nvPr>
        </p:nvSpPr>
        <p:spPr/>
        <p:txBody>
          <a:bodyPr/>
          <a:lstStyle/>
          <a:p>
            <a:fld id="{5A37029B-929E-0943-AC1F-20F922C2F89F}" type="slidenum">
              <a:rPr lang="en-US" smtClean="0">
                <a:solidFill>
                  <a:srgbClr val="000000"/>
                </a:solidFill>
              </a:rPr>
              <a:pPr/>
              <a:t>‹#›</a:t>
            </a:fld>
            <a:endParaRPr lang="en-US">
              <a:solidFill>
                <a:srgbClr val="000000"/>
              </a:solidFill>
            </a:endParaRPr>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userDrawn="1"/>
        </p:nvSpPr>
        <p:spPr>
          <a:xfrm>
            <a:off x="376249" y="4796790"/>
            <a:ext cx="938213" cy="194590"/>
          </a:xfrm>
          <a:prstGeom prst="rect">
            <a:avLst/>
          </a:prstGeom>
          <a:noFill/>
        </p:spPr>
        <p:txBody>
          <a:bodyPr wrap="square" lIns="38397" tIns="19202" rIns="38397" bIns="19202" rtlCol="0">
            <a:spAutoFit/>
          </a:bodyPr>
          <a:lstStyle/>
          <a:p>
            <a:pPr defTabSz="346640" hangingPunct="0"/>
            <a:r>
              <a:rPr lang="en-US" sz="1000" b="1" kern="0">
                <a:solidFill>
                  <a:srgbClr val="FFFFFF"/>
                </a:solidFill>
                <a:sym typeface="Helvetica Ligh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128588" y="4763707"/>
            <a:ext cx="247650" cy="206202"/>
          </a:xfrm>
          <a:prstGeom prst="rect">
            <a:avLst/>
          </a:prstGeom>
        </p:spPr>
      </p:pic>
    </p:spTree>
    <p:extLst>
      <p:ext uri="{BB962C8B-B14F-4D97-AF65-F5344CB8AC3E}">
        <p14:creationId xmlns:p14="http://schemas.microsoft.com/office/powerpoint/2010/main" val="42260981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2B5FF3-61FC-4D45-B141-5A43B152EC6C}"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28" tIns="45714" rIns="91428" bIns="45714"/>
          <a:lstStyle/>
          <a:p>
            <a:pPr defTabSz="914240"/>
            <a:fld id="{F92B5FF3-61FC-4D45-B141-5A43B152EC6C}" type="datetimeFigureOut">
              <a:rPr lang="en-US" smtClean="0">
                <a:solidFill>
                  <a:srgbClr val="000000"/>
                </a:solidFill>
              </a:rPr>
              <a:pPr defTabSz="914240"/>
              <a:t>3/19/2026</a:t>
            </a:fld>
            <a:endParaRPr lang="en-US">
              <a:solidFill>
                <a:srgbClr val="000000"/>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28" tIns="45714" rIns="91428" bIns="45714"/>
          <a:lstStyle/>
          <a:p>
            <a:pPr defTabSz="914240"/>
            <a:endParaRPr lang="en-US">
              <a:solidFill>
                <a:srgbClr val="000000"/>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92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B5FF3-61FC-4D45-B141-5A43B152EC6C}"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B5FF3-61FC-4D45-B141-5A43B152EC6C}"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B5FF3-61FC-4D45-B141-5A43B152EC6C}"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png"/><Relationship Id="rId2" Type="http://schemas.openxmlformats.org/officeDocument/2006/relationships/slideLayout" Target="../slideLayouts/slideLayout28.xml"/><Relationship Id="rId16" Type="http://schemas.openxmlformats.org/officeDocument/2006/relationships/image" Target="../media/image4.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2B5FF3-61FC-4D45-B141-5A43B152EC6C}" type="datetimeFigureOut">
              <a:rPr lang="en-US" smtClean="0"/>
              <a:t>3/19/2026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6"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integral_logo.png"/>
          <p:cNvPicPr>
            <a:picLocks noChangeAspect="1"/>
          </p:cNvPicPr>
          <p:nvPr/>
        </p:nvPicPr>
        <p:blipFill>
          <a:blip r:embed="rId17" cstate="print">
            <a:extLst>
              <a:ext uri="{28A0092B-C50C-407E-A947-70E740481C1C}">
                <a14:useLocalDpi xmlns:a14="http://schemas.microsoft.com/office/drawing/2010/main" val="0"/>
              </a:ext>
            </a:extLst>
          </a:blip>
          <a:srcRect t="94" b="94"/>
          <a:stretch>
            <a:fillRect/>
          </a:stretch>
        </p:blipFill>
        <p:spPr>
          <a:xfrm>
            <a:off x="465871" y="4376466"/>
            <a:ext cx="964010" cy="371512"/>
          </a:xfrm>
          <a:prstGeom prst="rect">
            <a:avLst/>
          </a:prstGeom>
          <a:ln w="12700">
            <a:miter lim="400000"/>
          </a:ln>
        </p:spPr>
      </p:pic>
      <p:sp>
        <p:nvSpPr>
          <p:cNvPr id="6" name="Shape 6"/>
          <p:cNvSpPr>
            <a:spLocks noGrp="1"/>
          </p:cNvSpPr>
          <p:nvPr>
            <p:ph type="title"/>
          </p:nvPr>
        </p:nvSpPr>
        <p:spPr>
          <a:xfrm>
            <a:off x="633422" y="357188"/>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rmAutofit/>
          </a:bodyPr>
          <a:lstStyle/>
          <a:p>
            <a:r>
              <a:rPr lang="en-US"/>
              <a:t>TITLE TEXT</a:t>
            </a:r>
          </a:p>
        </p:txBody>
      </p:sp>
      <p:sp>
        <p:nvSpPr>
          <p:cNvPr id="7" name="Shape 7"/>
          <p:cNvSpPr>
            <a:spLocks noGrp="1"/>
          </p:cNvSpPr>
          <p:nvPr>
            <p:ph type="body" idx="1"/>
          </p:nvPr>
        </p:nvSpPr>
        <p:spPr>
          <a:xfrm>
            <a:off x="633422" y="1214444"/>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4469540" y="4905383"/>
            <a:ext cx="200183" cy="196977"/>
          </a:xfrm>
          <a:prstGeom prst="rect">
            <a:avLst/>
          </a:prstGeom>
          <a:ln w="12700">
            <a:miter lim="400000"/>
          </a:ln>
        </p:spPr>
        <p:txBody>
          <a:bodyPr wrap="none" lIns="21335" tIns="21335" rIns="21335" bIns="21335">
            <a:spAutoFit/>
          </a:bodyPr>
          <a:lstStyle>
            <a:lvl1pPr>
              <a:defRPr sz="1000"/>
            </a:lvl1pPr>
          </a:lstStyle>
          <a:p>
            <a:pPr algn="ctr" defTabSz="346640" hangingPunct="0"/>
            <a:fld id="{86CB4B4D-7CA3-9044-876B-883B54F8677D}" type="slidenum">
              <a:rPr lang="en-US" kern="0" smtClean="0">
                <a:solidFill>
                  <a:srgbClr val="000000"/>
                </a:solidFill>
                <a:sym typeface="Helvetica Light"/>
              </a:rPr>
              <a:pPr algn="ctr" defTabSz="346640" hangingPunct="0"/>
              <a:t>‹#›</a:t>
            </a:fld>
            <a:endParaRPr lang="en-US" kern="0">
              <a:solidFill>
                <a:srgbClr val="000000"/>
              </a:solidFill>
              <a:sym typeface="Helvetica Light"/>
            </a:endParaRPr>
          </a:p>
        </p:txBody>
      </p:sp>
    </p:spTree>
    <p:extLst>
      <p:ext uri="{BB962C8B-B14F-4D97-AF65-F5344CB8AC3E}">
        <p14:creationId xmlns:p14="http://schemas.microsoft.com/office/powerpoint/2010/main" val="39567672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txStyles>
    <p:titleStyle>
      <a:lvl1pPr marL="0" marR="0" indent="0" algn="ctr" defTabSz="346640"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Neutra Text" pitchFamily="50" charset="0"/>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9pPr>
    </p:titleStyle>
    <p:bodyStyle>
      <a:lvl1pPr marL="266651"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6" cstate="print">
            <a:extLst>
              <a:ext uri="{28A0092B-C50C-407E-A947-70E740481C1C}">
                <a14:useLocalDpi xmlns:a14="http://schemas.microsoft.com/office/drawing/2010/main" val="0"/>
              </a:ext>
            </a:extLst>
          </a:blip>
          <a:srcRect t="34" b="34"/>
          <a:stretch>
            <a:fillRect/>
          </a:stretch>
        </p:blipFill>
        <p:spPr>
          <a:xfrm>
            <a:off x="8121529" y="295504"/>
            <a:ext cx="711446" cy="718681"/>
          </a:xfrm>
          <a:prstGeom prst="rect">
            <a:avLst/>
          </a:prstGeom>
          <a:ln w="12700">
            <a:miter lim="400000"/>
          </a:ln>
        </p:spPr>
      </p:pic>
      <p:pic>
        <p:nvPicPr>
          <p:cNvPr id="4" name="integral_logo.png"/>
          <p:cNvPicPr>
            <a:picLocks noChangeAspect="1"/>
          </p:cNvPicPr>
          <p:nvPr/>
        </p:nvPicPr>
        <p:blipFill>
          <a:blip r:embed="rId17" cstate="print">
            <a:extLst>
              <a:ext uri="{28A0092B-C50C-407E-A947-70E740481C1C}">
                <a14:useLocalDpi xmlns:a14="http://schemas.microsoft.com/office/drawing/2010/main" val="0"/>
              </a:ext>
            </a:extLst>
          </a:blip>
          <a:srcRect t="94" b="94"/>
          <a:stretch>
            <a:fillRect/>
          </a:stretch>
        </p:blipFill>
        <p:spPr>
          <a:xfrm>
            <a:off x="465871" y="4376466"/>
            <a:ext cx="964010" cy="371512"/>
          </a:xfrm>
          <a:prstGeom prst="rect">
            <a:avLst/>
          </a:prstGeom>
          <a:ln w="12700">
            <a:miter lim="400000"/>
          </a:ln>
        </p:spPr>
      </p:pic>
      <p:sp>
        <p:nvSpPr>
          <p:cNvPr id="6" name="Shape 6"/>
          <p:cNvSpPr>
            <a:spLocks noGrp="1"/>
          </p:cNvSpPr>
          <p:nvPr>
            <p:ph type="title"/>
          </p:nvPr>
        </p:nvSpPr>
        <p:spPr>
          <a:xfrm>
            <a:off x="633422" y="357188"/>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rmAutofit/>
          </a:bodyPr>
          <a:lstStyle/>
          <a:p>
            <a:r>
              <a:rPr lang="en-US"/>
              <a:t>TITLE TEXT</a:t>
            </a:r>
          </a:p>
        </p:txBody>
      </p:sp>
      <p:sp>
        <p:nvSpPr>
          <p:cNvPr id="7" name="Shape 7"/>
          <p:cNvSpPr>
            <a:spLocks noGrp="1"/>
          </p:cNvSpPr>
          <p:nvPr>
            <p:ph type="body" idx="1"/>
          </p:nvPr>
        </p:nvSpPr>
        <p:spPr>
          <a:xfrm>
            <a:off x="633422" y="1214444"/>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4469540" y="4905383"/>
            <a:ext cx="200183" cy="196977"/>
          </a:xfrm>
          <a:prstGeom prst="rect">
            <a:avLst/>
          </a:prstGeom>
          <a:ln w="12700">
            <a:miter lim="400000"/>
          </a:ln>
        </p:spPr>
        <p:txBody>
          <a:bodyPr wrap="none" lIns="21335" tIns="21335" rIns="21335" bIns="21335">
            <a:spAutoFit/>
          </a:bodyPr>
          <a:lstStyle>
            <a:lvl1pPr>
              <a:defRPr sz="1000"/>
            </a:lvl1pPr>
          </a:lstStyle>
          <a:p>
            <a:pPr algn="ctr" defTabSz="346640" hangingPunct="0"/>
            <a:fld id="{86CB4B4D-7CA3-9044-876B-883B54F8677D}" type="slidenum">
              <a:rPr lang="en-US" kern="0" smtClean="0">
                <a:solidFill>
                  <a:srgbClr val="000000"/>
                </a:solidFill>
                <a:sym typeface="Helvetica Light"/>
              </a:rPr>
              <a:pPr algn="ctr" defTabSz="346640" hangingPunct="0"/>
              <a:t>‹#›</a:t>
            </a:fld>
            <a:endParaRPr lang="en-US" kern="0">
              <a:solidFill>
                <a:srgbClr val="000000"/>
              </a:solidFill>
              <a:sym typeface="Helvetica Light"/>
            </a:endParaRPr>
          </a:p>
        </p:txBody>
      </p:sp>
    </p:spTree>
    <p:extLst>
      <p:ext uri="{BB962C8B-B14F-4D97-AF65-F5344CB8AC3E}">
        <p14:creationId xmlns:p14="http://schemas.microsoft.com/office/powerpoint/2010/main" val="17105940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spd="med"/>
  <p:txStyles>
    <p:titleStyle>
      <a:lvl1pPr marL="0" marR="0" indent="0" algn="ctr" defTabSz="346640"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Neutra Text" pitchFamily="50" charset="0"/>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n-lt"/>
          <a:ea typeface="+mn-ea"/>
          <a:cs typeface="+mn-cs"/>
          <a:sym typeface="Helvetica Light"/>
        </a:defRPr>
      </a:lvl9pPr>
    </p:titleStyle>
    <p:bodyStyle>
      <a:lvl1pPr marL="266651"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2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599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198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798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3975"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7996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5960"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1951"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7946" algn="ctr" defTabSz="34664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buildingperformancedc.org/"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hyperlink" Target="https://dc.beam-portal.org/helpdesk/kb/BEPS_Guidebook/" TargetMode="External"/><Relationship Id="rId5" Type="http://schemas.openxmlformats.org/officeDocument/2006/relationships/hyperlink" Target="mailto:building.performance@dc.gov" TargetMode="External"/><Relationship Id="rId4" Type="http://schemas.openxmlformats.org/officeDocument/2006/relationships/hyperlink" Target="https://dc.beam-portal.org/helpdesk/k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opendata.dc.gov/datasets/building-energy-perform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shington dc existing buildings"/>
          <p:cNvPicPr>
            <a:picLocks noChangeAspect="1" noChangeArrowheads="1"/>
          </p:cNvPicPr>
          <p:nvPr/>
        </p:nvPicPr>
        <p:blipFill>
          <a:blip r:embed="rId3">
            <a:clrChange>
              <a:clrFrom>
                <a:srgbClr val="F6F8F9"/>
              </a:clrFrom>
              <a:clrTo>
                <a:srgbClr val="F6F8F9">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artisticGlowDiffused/>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blipFill dpi="0" rotWithShape="1">
            <a:blip r:embed="rId5">
              <a:alphaModFix amt="13000"/>
              <a:duotone>
                <a:schemeClr val="bg2">
                  <a:shade val="45000"/>
                  <a:satMod val="135000"/>
                </a:schemeClr>
                <a:prstClr val="white"/>
              </a:duotone>
            </a:blip>
            <a:srcRect/>
            <a:tile tx="0" ty="0" sx="100000" sy="100000" flip="none" algn="tl"/>
          </a:blipFill>
          <a:effectLst>
            <a:outerShdw blurRad="50800" dist="50800" dir="5400000" algn="ctr" rotWithShape="0">
              <a:srgbClr val="000000">
                <a:alpha val="1000"/>
              </a:srgbClr>
            </a:outerShdw>
          </a:effectLst>
        </p:spPr>
      </p:pic>
      <p:sp>
        <p:nvSpPr>
          <p:cNvPr id="4" name="Title 3"/>
          <p:cNvSpPr>
            <a:spLocks noGrp="1"/>
          </p:cNvSpPr>
          <p:nvPr>
            <p:ph type="ctrTitle"/>
          </p:nvPr>
        </p:nvSpPr>
        <p:spPr>
          <a:xfrm>
            <a:off x="797684" y="590550"/>
            <a:ext cx="7772400" cy="2343150"/>
          </a:xfrm>
        </p:spPr>
        <p:txBody>
          <a:bodyPr>
            <a:noAutofit/>
          </a:bodyPr>
          <a:lstStyle/>
          <a:p>
            <a:r>
              <a:rPr lang="en-US" sz="3600" b="1" dirty="0">
                <a:solidFill>
                  <a:schemeClr val="accent1"/>
                </a:solidFill>
              </a:rPr>
              <a:t>DC’S BUILDING ENERGY PERFORMANCE STANDARDS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4034772"/>
            <a:ext cx="2830783" cy="782402"/>
          </a:xfrm>
          <a:prstGeom prst="rect">
            <a:avLst/>
          </a:prstGeom>
        </p:spPr>
      </p:pic>
      <p:pic>
        <p:nvPicPr>
          <p:cNvPr id="2050" name="Picture 2" descr="Z:\LOGOS\NEW MMB_branding_J-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034771"/>
            <a:ext cx="4028265" cy="78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B43F-EF8E-6C62-2E12-A6F3717C6C1F}"/>
            </a:ext>
          </a:extLst>
        </p:cNvPr>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a:extLst>
              <a:ext uri="{FF2B5EF4-FFF2-40B4-BE49-F238E27FC236}">
                <a16:creationId xmlns:a16="http://schemas.microsoft.com/office/drawing/2014/main" id="{6053B900-BA7C-8461-364D-931CA6B4DE73}"/>
              </a:ext>
            </a:extLst>
          </p:cNvPr>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a:extLst>
              <a:ext uri="{FF2B5EF4-FFF2-40B4-BE49-F238E27FC236}">
                <a16:creationId xmlns:a16="http://schemas.microsoft.com/office/drawing/2014/main" id="{EFD8713D-9FCD-C87D-79A1-17DCC34B13EA}"/>
              </a:ext>
            </a:extLst>
          </p:cNvPr>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a:extLst>
              <a:ext uri="{FF2B5EF4-FFF2-40B4-BE49-F238E27FC236}">
                <a16:creationId xmlns:a16="http://schemas.microsoft.com/office/drawing/2014/main" id="{D31CE76F-FFE7-0076-B86A-D0853CFB33DD}"/>
              </a:ext>
            </a:extLst>
          </p:cNvPr>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a:extLst>
              <a:ext uri="{FF2B5EF4-FFF2-40B4-BE49-F238E27FC236}">
                <a16:creationId xmlns:a16="http://schemas.microsoft.com/office/drawing/2014/main" id="{B7DF0A71-7415-B371-FC06-B855B2FAD625}"/>
              </a:ext>
            </a:extLst>
          </p:cNvPr>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a:extLst>
              <a:ext uri="{FF2B5EF4-FFF2-40B4-BE49-F238E27FC236}">
                <a16:creationId xmlns:a16="http://schemas.microsoft.com/office/drawing/2014/main" id="{7CA8D1FC-3388-C821-3F07-B1A2D7491943}"/>
              </a:ext>
            </a:extLst>
          </p:cNvPr>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a:extLst>
              <a:ext uri="{FF2B5EF4-FFF2-40B4-BE49-F238E27FC236}">
                <a16:creationId xmlns:a16="http://schemas.microsoft.com/office/drawing/2014/main" id="{916CFA95-EDB0-6696-8964-9F5F7A51E69D}"/>
              </a:ext>
            </a:extLst>
          </p:cNvPr>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4" name="Content Placeholder 2">
            <a:extLst>
              <a:ext uri="{FF2B5EF4-FFF2-40B4-BE49-F238E27FC236}">
                <a16:creationId xmlns:a16="http://schemas.microsoft.com/office/drawing/2014/main" id="{2F33591E-9203-FDBE-E319-D26DEBEBA4ED}"/>
              </a:ext>
            </a:extLst>
          </p:cNvPr>
          <p:cNvSpPr>
            <a:spLocks noGrp="1"/>
          </p:cNvSpPr>
          <p:nvPr>
            <p:ph sz="half" idx="1"/>
          </p:nvPr>
        </p:nvSpPr>
        <p:spPr>
          <a:xfrm>
            <a:off x="247505" y="831917"/>
            <a:ext cx="4141615" cy="2520883"/>
          </a:xfrm>
        </p:spPr>
        <p:txBody>
          <a:bodyPr>
            <a:noAutofit/>
          </a:bodyPr>
          <a:lstStyle/>
          <a:p>
            <a:pPr marL="0" indent="0" rtl="0" fontAlgn="base">
              <a:spcBef>
                <a:spcPts val="600"/>
              </a:spcBef>
              <a:buNone/>
            </a:pPr>
            <a:r>
              <a:rPr lang="en-US" sz="1600" b="1" dirty="0">
                <a:latin typeface="Century Gothic"/>
              </a:rPr>
              <a:t>Building Owners:</a:t>
            </a:r>
          </a:p>
          <a:p>
            <a:pPr marL="266065" indent="-266065">
              <a:spcBef>
                <a:spcPts val="600"/>
              </a:spcBef>
            </a:pPr>
            <a:r>
              <a:rPr lang="en-US" sz="1600" dirty="0">
                <a:latin typeface="Century Gothic"/>
              </a:rPr>
              <a:t>Determine if building meets BEPS 2 (based on CY2026 data)</a:t>
            </a:r>
          </a:p>
          <a:p>
            <a:pPr marL="266065" indent="-266065">
              <a:spcBef>
                <a:spcPts val="600"/>
              </a:spcBef>
            </a:pPr>
            <a:r>
              <a:rPr lang="en-US" sz="1600" dirty="0">
                <a:latin typeface="Century Gothic"/>
              </a:rPr>
              <a:t>Report CY2027 data</a:t>
            </a:r>
          </a:p>
          <a:p>
            <a:pPr marL="266065" indent="-266065">
              <a:spcBef>
                <a:spcPts val="600"/>
              </a:spcBef>
            </a:pPr>
            <a:r>
              <a:rPr lang="en-US" sz="1600" dirty="0">
                <a:latin typeface="Century Gothic"/>
              </a:rPr>
              <a:t>Select a compliance pathway (by April 1, 2029)</a:t>
            </a:r>
          </a:p>
        </p:txBody>
      </p:sp>
      <p:sp>
        <p:nvSpPr>
          <p:cNvPr id="26" name="TextBox 25">
            <a:extLst>
              <a:ext uri="{FF2B5EF4-FFF2-40B4-BE49-F238E27FC236}">
                <a16:creationId xmlns:a16="http://schemas.microsoft.com/office/drawing/2014/main" id="{DD63F3F2-85C7-7D2D-86C8-06D09B829D95}"/>
              </a:ext>
            </a:extLst>
          </p:cNvPr>
          <p:cNvSpPr txBox="1"/>
          <p:nvPr/>
        </p:nvSpPr>
        <p:spPr>
          <a:xfrm>
            <a:off x="150862" y="124436"/>
            <a:ext cx="9004732" cy="461620"/>
          </a:xfrm>
          <a:prstGeom prst="rect">
            <a:avLst/>
          </a:prstGeom>
          <a:noFill/>
        </p:spPr>
        <p:txBody>
          <a:bodyPr wrap="square" lIns="91396" tIns="45698" rIns="91396" bIns="45698" rtlCol="0">
            <a:spAutoFit/>
          </a:bodyPr>
          <a:lstStyle>
            <a:defPPr>
              <a:defRPr lang="en-US"/>
            </a:defPPr>
            <a:lvl1pPr defTabSz="913902">
              <a:defRPr sz="2400" b="1">
                <a:solidFill>
                  <a:srgbClr val="248C43"/>
                </a:solidFill>
                <a:latin typeface="Century Gothic"/>
              </a:defRPr>
            </a:lvl1pPr>
          </a:lstStyle>
          <a:p>
            <a:r>
              <a:rPr lang="en-US" dirty="0"/>
              <a:t>BEPS TIMELINE: 2028 (and beyond…)</a:t>
            </a:r>
          </a:p>
        </p:txBody>
      </p:sp>
      <p:sp>
        <p:nvSpPr>
          <p:cNvPr id="16" name="TextBox 15">
            <a:extLst>
              <a:ext uri="{FF2B5EF4-FFF2-40B4-BE49-F238E27FC236}">
                <a16:creationId xmlns:a16="http://schemas.microsoft.com/office/drawing/2014/main" id="{DE74A7D6-FBBD-667C-8A3B-0761AD487A3D}"/>
              </a:ext>
            </a:extLst>
          </p:cNvPr>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a:extLst>
              <a:ext uri="{FF2B5EF4-FFF2-40B4-BE49-F238E27FC236}">
                <a16:creationId xmlns:a16="http://schemas.microsoft.com/office/drawing/2014/main" id="{707DCC77-1A9F-BED3-BF0D-EB2B6F8327B8}"/>
              </a:ext>
            </a:extLst>
          </p:cNvPr>
          <p:cNvGrpSpPr/>
          <p:nvPr/>
        </p:nvGrpSpPr>
        <p:grpSpPr>
          <a:xfrm>
            <a:off x="0" y="4720590"/>
            <a:ext cx="9144000" cy="422910"/>
            <a:chOff x="0" y="4720590"/>
            <a:chExt cx="9144000" cy="422910"/>
          </a:xfrm>
        </p:grpSpPr>
        <p:sp>
          <p:nvSpPr>
            <p:cNvPr id="17" name="Rectangle 16">
              <a:extLst>
                <a:ext uri="{FF2B5EF4-FFF2-40B4-BE49-F238E27FC236}">
                  <a16:creationId xmlns:a16="http://schemas.microsoft.com/office/drawing/2014/main" id="{677B07A1-18BB-A502-FF4B-10AACD03EE23}"/>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6BDC49-2064-13F3-8B24-67A8A0EEDD62}"/>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a:extLst>
                <a:ext uri="{FF2B5EF4-FFF2-40B4-BE49-F238E27FC236}">
                  <a16:creationId xmlns:a16="http://schemas.microsoft.com/office/drawing/2014/main" id="{D9D71605-A154-E94F-E390-24042C1338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 name="Content Placeholder 2">
            <a:extLst>
              <a:ext uri="{FF2B5EF4-FFF2-40B4-BE49-F238E27FC236}">
                <a16:creationId xmlns:a16="http://schemas.microsoft.com/office/drawing/2014/main" id="{5D7E0DFB-978D-5734-37BA-441C76029AF9}"/>
              </a:ext>
            </a:extLst>
          </p:cNvPr>
          <p:cNvSpPr txBox="1">
            <a:spLocks/>
          </p:cNvSpPr>
          <p:nvPr/>
        </p:nvSpPr>
        <p:spPr>
          <a:xfrm>
            <a:off x="4386689" y="827571"/>
            <a:ext cx="4141615" cy="3061677"/>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Autofit/>
          </a:bodyPr>
          <a:lstStyle>
            <a:lvl1pPr marL="266651" marR="0" indent="-266651" algn="l" defTabSz="346640" latinLnBrk="0">
              <a:lnSpc>
                <a:spcPct val="100000"/>
              </a:lnSpc>
              <a:spcBef>
                <a:spcPts val="2184"/>
              </a:spcBef>
              <a:spcAft>
                <a:spcPts val="0"/>
              </a:spcAft>
              <a:buClrTx/>
              <a:buSzPct val="75000"/>
              <a:buFontTx/>
              <a:buChar char="•"/>
              <a:tabLst/>
              <a:defRPr sz="28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4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9pPr>
          </a:lstStyle>
          <a:p>
            <a:pPr marL="0" indent="0">
              <a:spcBef>
                <a:spcPts val="600"/>
              </a:spcBef>
              <a:buNone/>
            </a:pPr>
            <a:r>
              <a:rPr lang="en-US" sz="1600" b="1" kern="0" dirty="0">
                <a:latin typeface="Century Gothic"/>
              </a:rPr>
              <a:t>DOEE:</a:t>
            </a:r>
          </a:p>
          <a:p>
            <a:pPr marL="266065" indent="-266065">
              <a:spcBef>
                <a:spcPts val="600"/>
              </a:spcBef>
            </a:pPr>
            <a:r>
              <a:rPr lang="en-US" sz="1600" kern="0" dirty="0">
                <a:latin typeface="Century Gothic"/>
              </a:rPr>
              <a:t>Finalize BEPS 2 rules</a:t>
            </a:r>
          </a:p>
          <a:p>
            <a:pPr marL="532711" lvl="1" indent="-266065">
              <a:spcBef>
                <a:spcPts val="600"/>
              </a:spcBef>
            </a:pPr>
            <a:r>
              <a:rPr lang="en-US" sz="1200" kern="0" dirty="0">
                <a:latin typeface="Century Gothic"/>
              </a:rPr>
              <a:t>Standards (including 25-50k </a:t>
            </a:r>
            <a:r>
              <a:rPr lang="en-US" sz="1200" kern="0" dirty="0" err="1">
                <a:latin typeface="Century Gothic"/>
              </a:rPr>
              <a:t>sqft</a:t>
            </a:r>
            <a:r>
              <a:rPr lang="en-US" sz="1200" kern="0" dirty="0">
                <a:latin typeface="Century Gothic"/>
              </a:rPr>
              <a:t>)</a:t>
            </a:r>
          </a:p>
          <a:p>
            <a:pPr marL="532711" lvl="1" indent="-266065">
              <a:spcBef>
                <a:spcPts val="600"/>
              </a:spcBef>
            </a:pPr>
            <a:r>
              <a:rPr lang="en-US" sz="1200" kern="0" dirty="0">
                <a:latin typeface="Century Gothic"/>
              </a:rPr>
              <a:t>Compliance Rules, including trajectory pathway</a:t>
            </a:r>
          </a:p>
          <a:p>
            <a:pPr marL="266065" indent="-266065">
              <a:spcBef>
                <a:spcPts val="600"/>
              </a:spcBef>
            </a:pPr>
            <a:r>
              <a:rPr lang="en-US" sz="1600" kern="0" dirty="0">
                <a:latin typeface="Century Gothic"/>
              </a:rPr>
              <a:t>Publish Compliance Cycle 2 Guidebook</a:t>
            </a:r>
          </a:p>
          <a:p>
            <a:pPr marL="266065" indent="-266065">
              <a:spcBef>
                <a:spcPts val="600"/>
              </a:spcBef>
            </a:pPr>
            <a:r>
              <a:rPr lang="en-US" sz="1600" kern="0" dirty="0">
                <a:latin typeface="Century Gothic"/>
              </a:rPr>
              <a:t>Enforcement activities for any buildings with delays of compliance</a:t>
            </a:r>
          </a:p>
        </p:txBody>
      </p:sp>
    </p:spTree>
    <p:extLst>
      <p:ext uri="{BB962C8B-B14F-4D97-AF65-F5344CB8AC3E}">
        <p14:creationId xmlns:p14="http://schemas.microsoft.com/office/powerpoint/2010/main" val="168837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5400000" flipV="1">
            <a:off x="6091117" y="-2638029"/>
            <a:ext cx="990600" cy="5167673"/>
          </a:xfrm>
          <a:prstGeom prst="triangle">
            <a:avLst>
              <a:gd name="adj" fmla="val 546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defTabSz="914108"/>
            <a:endParaRPr lang="en-US">
              <a:solidFill>
                <a:prstClr val="white"/>
              </a:solidFill>
            </a:endParaRPr>
          </a:p>
        </p:txBody>
      </p:sp>
      <p:pic>
        <p:nvPicPr>
          <p:cNvPr id="3074" name="Picture 2" descr="Z:\LOGOS\DOEE\DOEE-LOGO-FINAL-VERTICAL-LG-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361" y="1591514"/>
            <a:ext cx="2044730" cy="2234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7171" y="197065"/>
            <a:ext cx="5036344"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14288" rtlCol="0" anchor="ctr">
            <a:spAutoFit/>
          </a:bodyPr>
          <a:lstStyle/>
          <a:p>
            <a:pPr defTabSz="309480" hangingPunct="0"/>
            <a:r>
              <a:rPr lang="en-US" sz="3000" b="1">
                <a:solidFill>
                  <a:srgbClr val="248C43"/>
                </a:solidFill>
                <a:latin typeface="Tw Cen MT Condensed" panose="020B0606020104020203" pitchFamily="34" charset="0"/>
              </a:rPr>
              <a:t>QUESTIONS?</a:t>
            </a:r>
            <a:endParaRPr lang="en-US" sz="3000" b="1">
              <a:solidFill>
                <a:srgbClr val="248C43"/>
              </a:solidFill>
              <a:latin typeface="Tw Cen MT Condensed" panose="020B0606020104020203" pitchFamily="34" charset="0"/>
              <a:sym typeface="Helvetica Light"/>
            </a:endParaRPr>
          </a:p>
        </p:txBody>
      </p:sp>
      <p:sp>
        <p:nvSpPr>
          <p:cNvPr id="8" name="TextBox 7">
            <a:extLst>
              <a:ext uri="{FF2B5EF4-FFF2-40B4-BE49-F238E27FC236}">
                <a16:creationId xmlns:a16="http://schemas.microsoft.com/office/drawing/2014/main" id="{2D32E8FA-926E-4CEC-B5CD-39DF54C3AFBC}"/>
              </a:ext>
            </a:extLst>
          </p:cNvPr>
          <p:cNvSpPr txBox="1"/>
          <p:nvPr/>
        </p:nvSpPr>
        <p:spPr>
          <a:xfrm>
            <a:off x="2848794" y="697202"/>
            <a:ext cx="5826480" cy="3508631"/>
          </a:xfrm>
          <a:prstGeom prst="rect">
            <a:avLst/>
          </a:prstGeom>
          <a:noFill/>
        </p:spPr>
        <p:txBody>
          <a:bodyPr wrap="square" lIns="91418" tIns="45709" rIns="91418" bIns="45709" rtlCol="0">
            <a:spAutoFit/>
          </a:bodyPr>
          <a:lstStyle/>
          <a:p>
            <a:pPr marL="457070" lvl="1" defTabSz="914153">
              <a:spcBef>
                <a:spcPts val="600"/>
              </a:spcBef>
              <a:spcAft>
                <a:spcPts val="600"/>
              </a:spcAft>
            </a:pPr>
            <a:r>
              <a:rPr lang="en-US" b="1" dirty="0">
                <a:solidFill>
                  <a:srgbClr val="000000"/>
                </a:solidFill>
                <a:latin typeface="Century Gothic" panose="020B0502020202020204" pitchFamily="34" charset="0"/>
              </a:rPr>
              <a:t>Contact the Building Performance Division:</a:t>
            </a:r>
          </a:p>
          <a:p>
            <a:pPr marL="457070" lvl="1" defTabSz="914153">
              <a:spcBef>
                <a:spcPts val="600"/>
              </a:spcBef>
              <a:spcAft>
                <a:spcPts val="600"/>
              </a:spcAft>
            </a:pPr>
            <a:r>
              <a:rPr lang="en-US" dirty="0">
                <a:solidFill>
                  <a:srgbClr val="000000"/>
                </a:solidFill>
                <a:latin typeface="Century Gothic" panose="020B0502020202020204" pitchFamily="34" charset="0"/>
              </a:rPr>
              <a:t>Website: </a:t>
            </a:r>
            <a:r>
              <a:rPr lang="en-US" dirty="0">
                <a:solidFill>
                  <a:srgbClr val="000000"/>
                </a:solidFill>
                <a:latin typeface="Century Gothic" panose="020B0502020202020204" pitchFamily="34" charset="0"/>
                <a:hlinkClick r:id="rId4"/>
              </a:rPr>
              <a:t>dc.beam-portal.org/helpdesk </a:t>
            </a:r>
            <a:endParaRPr lang="en-US" dirty="0">
              <a:solidFill>
                <a:srgbClr val="000000"/>
              </a:solidFill>
              <a:latin typeface="Century Gothic" panose="020B0502020202020204" pitchFamily="34" charset="0"/>
            </a:endParaRPr>
          </a:p>
          <a:p>
            <a:pPr marL="457070" lvl="1" defTabSz="914153">
              <a:spcBef>
                <a:spcPts val="600"/>
              </a:spcBef>
              <a:spcAft>
                <a:spcPts val="600"/>
              </a:spcAft>
            </a:pPr>
            <a:r>
              <a:rPr lang="en-US" dirty="0">
                <a:solidFill>
                  <a:srgbClr val="000000"/>
                </a:solidFill>
                <a:latin typeface="Century Gothic" panose="020B0502020202020204" pitchFamily="34" charset="0"/>
              </a:rPr>
              <a:t>Email: </a:t>
            </a:r>
            <a:r>
              <a:rPr lang="en-US" dirty="0">
                <a:solidFill>
                  <a:srgbClr val="000000"/>
                </a:solidFill>
                <a:latin typeface="Century Gothic" panose="020B0502020202020204" pitchFamily="34" charset="0"/>
                <a:hlinkClick r:id="rId5"/>
              </a:rPr>
              <a:t>building.performance@dc.gov</a:t>
            </a:r>
            <a:endParaRPr lang="en-US" dirty="0">
              <a:solidFill>
                <a:srgbClr val="000000"/>
              </a:solidFill>
              <a:latin typeface="Century Gothic" panose="020B0502020202020204" pitchFamily="34" charset="0"/>
            </a:endParaRPr>
          </a:p>
          <a:p>
            <a:pPr marL="457070" lvl="1" defTabSz="914153">
              <a:spcBef>
                <a:spcPts val="600"/>
              </a:spcBef>
              <a:spcAft>
                <a:spcPts val="600"/>
              </a:spcAft>
            </a:pPr>
            <a:endParaRPr lang="en-US" dirty="0">
              <a:solidFill>
                <a:srgbClr val="000000"/>
              </a:solidFill>
              <a:latin typeface="Century Gothic" panose="020B0502020202020204" pitchFamily="34" charset="0"/>
            </a:endParaRPr>
          </a:p>
          <a:p>
            <a:pPr marL="457070" lvl="1" defTabSz="914153">
              <a:spcBef>
                <a:spcPts val="600"/>
              </a:spcBef>
              <a:spcAft>
                <a:spcPts val="600"/>
              </a:spcAft>
            </a:pPr>
            <a:r>
              <a:rPr lang="en-US" b="1" dirty="0">
                <a:solidFill>
                  <a:srgbClr val="000000"/>
                </a:solidFill>
                <a:latin typeface="Century Gothic" panose="020B0502020202020204" pitchFamily="34" charset="0"/>
              </a:rPr>
              <a:t>Important Resources:</a:t>
            </a:r>
          </a:p>
          <a:p>
            <a:pPr marL="457070" lvl="1" defTabSz="914153">
              <a:spcBef>
                <a:spcPts val="600"/>
              </a:spcBef>
              <a:spcAft>
                <a:spcPts val="600"/>
              </a:spcAft>
            </a:pPr>
            <a:r>
              <a:rPr lang="en-US" dirty="0">
                <a:solidFill>
                  <a:srgbClr val="000000"/>
                </a:solidFill>
                <a:latin typeface="Century Gothic" panose="020B0502020202020204" pitchFamily="34" charset="0"/>
              </a:rPr>
              <a:t>Online Guidebook: </a:t>
            </a:r>
            <a:r>
              <a:rPr lang="en-US" dirty="0">
                <a:solidFill>
                  <a:srgbClr val="000000"/>
                </a:solidFill>
                <a:latin typeface="Century Gothic" panose="020B0502020202020204" pitchFamily="34" charset="0"/>
                <a:hlinkClick r:id="rId6"/>
              </a:rPr>
              <a:t>dc.beam-portal.org/helpdesk/kb/</a:t>
            </a:r>
            <a:r>
              <a:rPr lang="en-US" dirty="0" err="1">
                <a:solidFill>
                  <a:srgbClr val="000000"/>
                </a:solidFill>
                <a:latin typeface="Century Gothic" panose="020B0502020202020204" pitchFamily="34" charset="0"/>
                <a:hlinkClick r:id="rId6"/>
              </a:rPr>
              <a:t>BEPS_Guidebook</a:t>
            </a:r>
            <a:r>
              <a:rPr lang="en-US" dirty="0">
                <a:solidFill>
                  <a:srgbClr val="000000"/>
                </a:solidFill>
                <a:latin typeface="Century Gothic" panose="020B0502020202020204" pitchFamily="34" charset="0"/>
                <a:hlinkClick r:id="rId6"/>
              </a:rPr>
              <a:t> </a:t>
            </a:r>
            <a:endParaRPr lang="en-US" dirty="0">
              <a:solidFill>
                <a:srgbClr val="000000"/>
              </a:solidFill>
              <a:latin typeface="Century Gothic" panose="020B0502020202020204" pitchFamily="34" charset="0"/>
            </a:endParaRPr>
          </a:p>
          <a:p>
            <a:pPr marL="457070" lvl="1" defTabSz="914153">
              <a:spcBef>
                <a:spcPts val="600"/>
              </a:spcBef>
              <a:spcAft>
                <a:spcPts val="600"/>
              </a:spcAft>
            </a:pPr>
            <a:r>
              <a:rPr lang="en-US" dirty="0">
                <a:solidFill>
                  <a:srgbClr val="000000"/>
                </a:solidFill>
                <a:latin typeface="Century Gothic" panose="020B0502020202020204" pitchFamily="34" charset="0"/>
              </a:rPr>
              <a:t>Program Disclosure: </a:t>
            </a:r>
            <a:r>
              <a:rPr lang="en-US" dirty="0">
                <a:solidFill>
                  <a:srgbClr val="000000"/>
                </a:solidFill>
                <a:latin typeface="Century Gothic" panose="020B0502020202020204" pitchFamily="34" charset="0"/>
                <a:hlinkClick r:id="rId7"/>
              </a:rPr>
              <a:t>www.buildingperformancedc.org</a:t>
            </a:r>
            <a:endParaRPr lang="en-US"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7685004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6" name="TextBox 25"/>
          <p:cNvSpPr txBox="1"/>
          <p:nvPr/>
        </p:nvSpPr>
        <p:spPr>
          <a:xfrm>
            <a:off x="126015" y="165848"/>
            <a:ext cx="6884385" cy="461620"/>
          </a:xfrm>
          <a:prstGeom prst="rect">
            <a:avLst/>
          </a:prstGeom>
          <a:noFill/>
        </p:spPr>
        <p:txBody>
          <a:bodyPr wrap="square" lIns="91396" tIns="45698" rIns="91396" bIns="45698" rtlCol="0">
            <a:spAutoFit/>
          </a:bodyPr>
          <a:lstStyle/>
          <a:p>
            <a:pPr defTabSz="913902"/>
            <a:r>
              <a:rPr lang="en-US" sz="2400" b="1">
                <a:solidFill>
                  <a:srgbClr val="248C43"/>
                </a:solidFill>
                <a:latin typeface="Century Gothic"/>
              </a:rPr>
              <a:t>BEPS DISCLOSURE MAP</a:t>
            </a:r>
          </a:p>
        </p:txBody>
      </p:sp>
      <p:sp>
        <p:nvSpPr>
          <p:cNvPr id="16" name="TextBox 15"/>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p:cNvGrpSpPr/>
          <p:nvPr/>
        </p:nvGrpSpPr>
        <p:grpSpPr>
          <a:xfrm>
            <a:off x="0" y="4720590"/>
            <a:ext cx="9144000" cy="422910"/>
            <a:chOff x="0" y="4720590"/>
            <a:chExt cx="9144000" cy="422910"/>
          </a:xfrm>
        </p:grpSpPr>
        <p:sp>
          <p:nvSpPr>
            <p:cNvPr id="17" name="Rectangle 16"/>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3" name="TextBox 32">
            <a:extLst>
              <a:ext uri="{FF2B5EF4-FFF2-40B4-BE49-F238E27FC236}">
                <a16:creationId xmlns:a16="http://schemas.microsoft.com/office/drawing/2014/main" id="{C10C8583-E577-4E2B-8250-9EC2169ECBA1}"/>
              </a:ext>
            </a:extLst>
          </p:cNvPr>
          <p:cNvSpPr txBox="1"/>
          <p:nvPr/>
        </p:nvSpPr>
        <p:spPr>
          <a:xfrm>
            <a:off x="93272" y="4189288"/>
            <a:ext cx="518002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000000"/>
                </a:solidFill>
                <a:latin typeface="Century Gothic" panose="020B0502020202020204" pitchFamily="34" charset="0"/>
              </a:rPr>
              <a:t>Disclosure Website: </a:t>
            </a:r>
            <a:r>
              <a:rPr lang="en-US" sz="1200">
                <a:solidFill>
                  <a:srgbClr val="000000"/>
                </a:solidFill>
                <a:latin typeface="Century Gothic" panose="020B0502020202020204" pitchFamily="34" charset="0"/>
                <a:hlinkClick r:id="rId4"/>
              </a:rPr>
              <a:t>opendata.dc.gov/datasets/building-energy-performance</a:t>
            </a:r>
            <a:endParaRPr lang="en-US" sz="1200">
              <a:solidFill>
                <a:srgbClr val="000000"/>
              </a:solidFill>
              <a:latin typeface="Century Gothic" panose="020B0502020202020204" pitchFamily="34" charset="0"/>
            </a:endParaRPr>
          </a:p>
        </p:txBody>
      </p:sp>
      <p:grpSp>
        <p:nvGrpSpPr>
          <p:cNvPr id="3" name="Group 2">
            <a:extLst>
              <a:ext uri="{FF2B5EF4-FFF2-40B4-BE49-F238E27FC236}">
                <a16:creationId xmlns:a16="http://schemas.microsoft.com/office/drawing/2014/main" id="{59E378D2-8C3B-48C3-9EB0-E7E2CAFABFC1}"/>
              </a:ext>
            </a:extLst>
          </p:cNvPr>
          <p:cNvGrpSpPr/>
          <p:nvPr/>
        </p:nvGrpSpPr>
        <p:grpSpPr>
          <a:xfrm>
            <a:off x="93272" y="806075"/>
            <a:ext cx="8820207" cy="3718854"/>
            <a:chOff x="93272" y="806075"/>
            <a:chExt cx="8820207" cy="3718854"/>
          </a:xfrm>
        </p:grpSpPr>
        <p:pic>
          <p:nvPicPr>
            <p:cNvPr id="8" name="Picture 7" descr="Graphical user interface, map&#10;&#10;Description automatically generated">
              <a:extLst>
                <a:ext uri="{FF2B5EF4-FFF2-40B4-BE49-F238E27FC236}">
                  <a16:creationId xmlns:a16="http://schemas.microsoft.com/office/drawing/2014/main" id="{E6389D6F-A545-4F01-B283-826F79F91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72" y="806075"/>
              <a:ext cx="6650428" cy="3179396"/>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1EFE9CCE-575D-4A22-AD72-A4F482E440FF}"/>
                </a:ext>
              </a:extLst>
            </p:cNvPr>
            <p:cNvPicPr>
              <a:picLocks noChangeAspect="1"/>
            </p:cNvPicPr>
            <p:nvPr/>
          </p:nvPicPr>
          <p:blipFill rotWithShape="1">
            <a:blip r:embed="rId6">
              <a:extLst>
                <a:ext uri="{28A0092B-C50C-407E-A947-70E740481C1C}">
                  <a14:useLocalDpi xmlns:a14="http://schemas.microsoft.com/office/drawing/2010/main" val="0"/>
                </a:ext>
              </a:extLst>
            </a:blip>
            <a:srcRect l="2780" r="3507" b="7220"/>
            <a:stretch/>
          </p:blipFill>
          <p:spPr>
            <a:xfrm>
              <a:off x="6039651" y="2265464"/>
              <a:ext cx="2873828" cy="2259465"/>
            </a:xfrm>
            <a:prstGeom prst="rect">
              <a:avLst/>
            </a:prstGeom>
            <a:ln w="12700">
              <a:solidFill>
                <a:srgbClr val="FF0000"/>
              </a:solidFill>
            </a:ln>
          </p:spPr>
        </p:pic>
        <p:cxnSp>
          <p:nvCxnSpPr>
            <p:cNvPr id="21" name="Straight Connector 20">
              <a:extLst>
                <a:ext uri="{FF2B5EF4-FFF2-40B4-BE49-F238E27FC236}">
                  <a16:creationId xmlns:a16="http://schemas.microsoft.com/office/drawing/2014/main" id="{CEA8483C-2B57-4E61-802B-59DB65069F75}"/>
                </a:ext>
              </a:extLst>
            </p:cNvPr>
            <p:cNvCxnSpPr>
              <a:cxnSpLocks/>
            </p:cNvCxnSpPr>
            <p:nvPr/>
          </p:nvCxnSpPr>
          <p:spPr>
            <a:xfrm>
              <a:off x="5424928" y="2243738"/>
              <a:ext cx="614723" cy="2281191"/>
            </a:xfrm>
            <a:prstGeom prst="lin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5477D879-6F07-4F29-A0AC-E6FC50AA7EDC}"/>
                </a:ext>
              </a:extLst>
            </p:cNvPr>
            <p:cNvCxnSpPr>
              <a:cxnSpLocks/>
            </p:cNvCxnSpPr>
            <p:nvPr/>
          </p:nvCxnSpPr>
          <p:spPr>
            <a:xfrm>
              <a:off x="5417244" y="2243738"/>
              <a:ext cx="622407" cy="21726"/>
            </a:xfrm>
            <a:prstGeom prst="lin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096824CC-6424-48D5-B778-A591DEB7C9DF}"/>
                </a:ext>
              </a:extLst>
            </p:cNvPr>
            <p:cNvSpPr/>
            <p:nvPr/>
          </p:nvSpPr>
          <p:spPr>
            <a:xfrm>
              <a:off x="2305210" y="2042627"/>
              <a:ext cx="376518" cy="377844"/>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456650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384179" y="819151"/>
            <a:ext cx="7921621" cy="3733799"/>
          </a:xfrm>
        </p:spPr>
        <p:txBody>
          <a:bodyPr>
            <a:noAutofit/>
          </a:bodyPr>
          <a:lstStyle/>
          <a:p>
            <a:pPr marL="0" indent="0">
              <a:spcBef>
                <a:spcPts val="0"/>
              </a:spcBef>
              <a:buNone/>
            </a:pPr>
            <a:r>
              <a:rPr lang="en-US" sz="1800" b="1" dirty="0">
                <a:solidFill>
                  <a:schemeClr val="tx2">
                    <a:lumMod val="75000"/>
                  </a:schemeClr>
                </a:solidFill>
                <a:latin typeface="Century Gothic"/>
                <a:cs typeface="Calibri"/>
              </a:rPr>
              <a:t>Clean and Affordable Energy Act of 2008</a:t>
            </a:r>
            <a:r>
              <a:rPr lang="en-US" sz="1800" dirty="0">
                <a:solidFill>
                  <a:schemeClr val="tx2">
                    <a:lumMod val="75000"/>
                  </a:schemeClr>
                </a:solidFill>
                <a:latin typeface="Century Gothic"/>
                <a:cs typeface="Calibri"/>
              </a:rPr>
              <a:t> requires all private and DC-owned buildings to report their calendar year (CY) energy and water use to the DOEE for public disclosure by May 1 annually. </a:t>
            </a:r>
            <a:br>
              <a:rPr lang="en-US" sz="1800" dirty="0">
                <a:cs typeface="Calibri" panose="020F0502020204030204" pitchFamily="34" charset="0"/>
              </a:rPr>
            </a:br>
            <a:endParaRPr lang="en-US" sz="1800"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latin typeface="Century Gothic"/>
                <a:cs typeface="Calibri"/>
              </a:rPr>
              <a:t>Covered Buildings</a:t>
            </a:r>
          </a:p>
          <a:p>
            <a:pPr marL="266065" indent="-266065">
              <a:spcBef>
                <a:spcPts val="0"/>
              </a:spcBef>
              <a:buFont typeface="Wingdings" panose="05000000000000000000" pitchFamily="2" charset="2"/>
              <a:buChar char="q"/>
            </a:pPr>
            <a:r>
              <a:rPr lang="en-US" sz="1800" dirty="0">
                <a:solidFill>
                  <a:schemeClr val="tx2">
                    <a:lumMod val="75000"/>
                  </a:schemeClr>
                </a:solidFill>
                <a:latin typeface="Century Gothic"/>
                <a:cs typeface="Calibri"/>
              </a:rPr>
              <a:t>2010 and on – DC-owned buildings &gt;10,000 sq. ft.</a:t>
            </a:r>
          </a:p>
          <a:p>
            <a:pPr marL="266065" indent="-266065">
              <a:spcBef>
                <a:spcPts val="0"/>
              </a:spcBef>
              <a:buFont typeface="Wingdings" panose="05000000000000000000" pitchFamily="2" charset="2"/>
              <a:buChar char="q"/>
            </a:pPr>
            <a:r>
              <a:rPr lang="en-US" sz="1800" dirty="0">
                <a:solidFill>
                  <a:schemeClr val="tx2">
                    <a:lumMod val="75000"/>
                  </a:schemeClr>
                </a:solidFill>
                <a:latin typeface="Century Gothic"/>
                <a:cs typeface="Calibri"/>
              </a:rPr>
              <a:t>2014 and on – Private buildings &gt; 50,000 sq. ft.</a:t>
            </a:r>
          </a:p>
          <a:p>
            <a:pPr marL="266065" indent="-266065">
              <a:spcBef>
                <a:spcPts val="0"/>
              </a:spcBef>
              <a:buFont typeface="Wingdings" panose="05000000000000000000" pitchFamily="2" charset="2"/>
              <a:buChar char="q"/>
            </a:pPr>
            <a:r>
              <a:rPr lang="en-US" sz="1800" dirty="0">
                <a:solidFill>
                  <a:schemeClr val="tx2">
                    <a:lumMod val="75000"/>
                  </a:schemeClr>
                </a:solidFill>
                <a:latin typeface="Century Gothic"/>
                <a:cs typeface="Calibri"/>
              </a:rPr>
              <a:t>2022 and on – Private buildings &gt; 25,000 sq. ft.</a:t>
            </a:r>
          </a:p>
          <a:p>
            <a:pPr marL="266065" indent="-266065">
              <a:spcBef>
                <a:spcPts val="0"/>
              </a:spcBef>
              <a:buFont typeface="Wingdings" panose="05000000000000000000" pitchFamily="2" charset="2"/>
              <a:buChar char="q"/>
            </a:pPr>
            <a:r>
              <a:rPr lang="en-US" sz="1800" dirty="0">
                <a:solidFill>
                  <a:schemeClr val="tx2">
                    <a:lumMod val="75000"/>
                  </a:schemeClr>
                </a:solidFill>
                <a:latin typeface="Century Gothic"/>
                <a:cs typeface="Calibri"/>
              </a:rPr>
              <a:t>2026 and on – Private buildings &gt; 10,000 sq. ft. </a:t>
            </a:r>
          </a:p>
          <a:p>
            <a:pPr marL="266065" indent="-266065">
              <a:spcBef>
                <a:spcPts val="0"/>
              </a:spcBef>
              <a:buFont typeface="Wingdings" panose="05000000000000000000" pitchFamily="2" charset="2"/>
              <a:buChar char="q"/>
            </a:pPr>
            <a:endParaRPr lang="en-US" sz="1800" dirty="0">
              <a:solidFill>
                <a:schemeClr val="tx2">
                  <a:lumMod val="75000"/>
                </a:schemeClr>
              </a:solidFill>
              <a:cs typeface="Calibri" panose="020F0502020204030204" pitchFamily="34" charset="0"/>
            </a:endParaRPr>
          </a:p>
          <a:p>
            <a:pPr marL="0" indent="0">
              <a:spcBef>
                <a:spcPts val="0"/>
              </a:spcBef>
              <a:buNone/>
            </a:pPr>
            <a:r>
              <a:rPr lang="en-US" sz="1800" b="1" dirty="0">
                <a:solidFill>
                  <a:schemeClr val="tx2">
                    <a:lumMod val="75000"/>
                  </a:schemeClr>
                </a:solidFill>
                <a:latin typeface="Century Gothic"/>
                <a:cs typeface="Calibri"/>
              </a:rPr>
              <a:t>Third Party Data Verification Required</a:t>
            </a:r>
          </a:p>
          <a:p>
            <a:pPr marL="266065" indent="-266065">
              <a:spcBef>
                <a:spcPts val="0"/>
              </a:spcBef>
              <a:buFont typeface="Wingdings" panose="05000000000000000000" pitchFamily="2" charset="2"/>
              <a:buChar char="q"/>
            </a:pPr>
            <a:r>
              <a:rPr lang="en-US" sz="1800" dirty="0">
                <a:solidFill>
                  <a:schemeClr val="tx2">
                    <a:lumMod val="75000"/>
                  </a:schemeClr>
                </a:solidFill>
                <a:latin typeface="Century Gothic"/>
                <a:cs typeface="Calibri"/>
              </a:rPr>
              <a:t>Beginning 2024 and every three (3) years etc.</a:t>
            </a:r>
          </a:p>
          <a:p>
            <a:pPr marL="0" indent="0">
              <a:spcBef>
                <a:spcPts val="0"/>
              </a:spcBef>
              <a:buNone/>
            </a:pPr>
            <a:endParaRPr lang="en-US" sz="1800" dirty="0">
              <a:solidFill>
                <a:schemeClr val="tx2">
                  <a:lumMod val="75000"/>
                </a:schemeClr>
              </a:solidFill>
              <a:cs typeface="Calibri" panose="020F0502020204030204" pitchFamily="34" charset="0"/>
            </a:endParaRPr>
          </a:p>
        </p:txBody>
      </p:sp>
      <p:sp>
        <p:nvSpPr>
          <p:cNvPr id="26" name="TextBox 25"/>
          <p:cNvSpPr txBox="1"/>
          <p:nvPr/>
        </p:nvSpPr>
        <p:spPr>
          <a:xfrm>
            <a:off x="285437" y="218121"/>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BENCHMARKING BASICS</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 name="Rectangle 2"/>
          <p:cNvSpPr/>
          <p:nvPr/>
        </p:nvSpPr>
        <p:spPr>
          <a:xfrm>
            <a:off x="155575" y="4781550"/>
            <a:ext cx="3932487" cy="307777"/>
          </a:xfrm>
          <a:prstGeom prst="rect">
            <a:avLst/>
          </a:prstGeom>
        </p:spPr>
        <p:txBody>
          <a:bodyPr wrap="none">
            <a:spAutoFit/>
          </a:bodyPr>
          <a:lstStyle/>
          <a:p>
            <a:pPr defTabSz="914240"/>
            <a:r>
              <a:rPr lang="en-US" sz="1400" b="1">
                <a:solidFill>
                  <a:srgbClr val="FFFFFF"/>
                </a:solidFill>
                <a:latin typeface="Century Gothic" panose="020B0502020202020204" pitchFamily="34" charset="0"/>
              </a:rPr>
              <a:t>https://doee.dc.gov/energybenchmarking</a:t>
            </a:r>
          </a:p>
        </p:txBody>
      </p:sp>
      <p:grpSp>
        <p:nvGrpSpPr>
          <p:cNvPr id="17" name="Group 16">
            <a:extLst>
              <a:ext uri="{FF2B5EF4-FFF2-40B4-BE49-F238E27FC236}">
                <a16:creationId xmlns:a16="http://schemas.microsoft.com/office/drawing/2014/main" id="{6182293E-65D9-4637-AEA1-FFA5116E85B3}"/>
              </a:ext>
            </a:extLst>
          </p:cNvPr>
          <p:cNvGrpSpPr/>
          <p:nvPr/>
        </p:nvGrpSpPr>
        <p:grpSpPr>
          <a:xfrm>
            <a:off x="0" y="4720590"/>
            <a:ext cx="9144000" cy="422910"/>
            <a:chOff x="0" y="4720590"/>
            <a:chExt cx="9144000" cy="422910"/>
          </a:xfrm>
        </p:grpSpPr>
        <p:sp>
          <p:nvSpPr>
            <p:cNvPr id="18" name="Rectangle 17">
              <a:extLst>
                <a:ext uri="{FF2B5EF4-FFF2-40B4-BE49-F238E27FC236}">
                  <a16:creationId xmlns:a16="http://schemas.microsoft.com/office/drawing/2014/main" id="{38210195-6722-40BD-9DDA-924840533E54}"/>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DC058C-3DD1-44DE-BF29-6026DAF7D663}"/>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20" name="Picture 19">
              <a:extLst>
                <a:ext uri="{FF2B5EF4-FFF2-40B4-BE49-F238E27FC236}">
                  <a16:creationId xmlns:a16="http://schemas.microsoft.com/office/drawing/2014/main" id="{14AB554D-176F-4BE9-B69D-40B2452EE1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327166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302659" y="577460"/>
            <a:ext cx="3806825" cy="3055133"/>
          </a:xfrm>
        </p:spPr>
        <p:txBody>
          <a:bodyPr>
            <a:noAutofit/>
          </a:bodyPr>
          <a:lstStyle/>
          <a:p>
            <a:pPr marL="0" indent="0">
              <a:spcBef>
                <a:spcPts val="0"/>
              </a:spcBef>
              <a:buNone/>
            </a:pPr>
            <a:r>
              <a:rPr lang="en-US" sz="1800" b="1">
                <a:solidFill>
                  <a:schemeClr val="bg2">
                    <a:lumMod val="25000"/>
                  </a:schemeClr>
                </a:solidFill>
                <a:cs typeface="Calibri" panose="020F0502020204030204" pitchFamily="34" charset="0"/>
              </a:rPr>
              <a:t>Clean Energy DC Omnibus Amendment Act of 2018 </a:t>
            </a:r>
            <a:r>
              <a:rPr lang="en-US" sz="1800">
                <a:solidFill>
                  <a:schemeClr val="bg2">
                    <a:lumMod val="25000"/>
                  </a:schemeClr>
                </a:solidFill>
                <a:cs typeface="Calibri" panose="020F0502020204030204" pitchFamily="34" charset="0"/>
              </a:rPr>
              <a:t>requires an establishment of a minimum threshold for energy performance that will be “no lower than” the local median ENERGY STAR score by property type (or equivalent metric). </a:t>
            </a:r>
          </a:p>
        </p:txBody>
      </p:sp>
      <p:sp>
        <p:nvSpPr>
          <p:cNvPr id="26" name="TextBox 25"/>
          <p:cNvSpPr txBox="1"/>
          <p:nvPr/>
        </p:nvSpPr>
        <p:spPr>
          <a:xfrm>
            <a:off x="155575" y="230120"/>
            <a:ext cx="8481262" cy="461641"/>
          </a:xfrm>
          <a:prstGeom prst="rect">
            <a:avLst/>
          </a:prstGeom>
          <a:noFill/>
        </p:spPr>
        <p:txBody>
          <a:bodyPr wrap="square" lIns="91416" tIns="45708" rIns="91416" bIns="45708" rtlCol="0">
            <a:spAutoFit/>
          </a:bodyPr>
          <a:lstStyle/>
          <a:p>
            <a:pPr defTabSz="914127"/>
            <a:r>
              <a:rPr lang="en-US" sz="2400" b="1" dirty="0">
                <a:solidFill>
                  <a:srgbClr val="248C43"/>
                </a:solidFill>
                <a:latin typeface="Century Gothic"/>
              </a:rPr>
              <a:t>BUILDING ENERGY PERFORMANCE STANDARD BASICS</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20" name="Rectangle 19"/>
          <p:cNvSpPr/>
          <p:nvPr/>
        </p:nvSpPr>
        <p:spPr>
          <a:xfrm>
            <a:off x="155575" y="4781550"/>
            <a:ext cx="3172663" cy="307777"/>
          </a:xfrm>
          <a:prstGeom prst="rect">
            <a:avLst/>
          </a:prstGeom>
        </p:spPr>
        <p:txBody>
          <a:bodyPr wrap="none">
            <a:spAutoFit/>
          </a:bodyPr>
          <a:lstStyle/>
          <a:p>
            <a:pPr defTabSz="914240"/>
            <a:r>
              <a:rPr lang="en-US" sz="1400" b="1">
                <a:solidFill>
                  <a:srgbClr val="FFFFFF"/>
                </a:solidFill>
                <a:latin typeface="Century Gothic" panose="020B0502020202020204" pitchFamily="34" charset="0"/>
              </a:rPr>
              <a:t>https://doee.dc.gov/service/beps</a:t>
            </a:r>
          </a:p>
        </p:txBody>
      </p:sp>
      <p:graphicFrame>
        <p:nvGraphicFramePr>
          <p:cNvPr id="3" name="Diagram 2"/>
          <p:cNvGraphicFramePr/>
          <p:nvPr>
            <p:extLst>
              <p:ext uri="{D42A27DB-BD31-4B8C-83A1-F6EECF244321}">
                <p14:modId xmlns:p14="http://schemas.microsoft.com/office/powerpoint/2010/main" val="57772744"/>
              </p:ext>
            </p:extLst>
          </p:nvPr>
        </p:nvGraphicFramePr>
        <p:xfrm>
          <a:off x="3200400" y="723900"/>
          <a:ext cx="5181601" cy="3981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5284311" y="3629025"/>
            <a:ext cx="3352526" cy="923330"/>
          </a:xfrm>
          <a:prstGeom prst="rect">
            <a:avLst/>
          </a:prstGeom>
        </p:spPr>
        <p:txBody>
          <a:bodyPr wrap="square">
            <a:spAutoFit/>
          </a:bodyPr>
          <a:lstStyle/>
          <a:p>
            <a:pPr lvl="0" defTabSz="346640">
              <a:buSzPct val="75000"/>
            </a:pPr>
            <a:r>
              <a:rPr lang="en-US" kern="0">
                <a:solidFill>
                  <a:srgbClr val="DCDEE0">
                    <a:lumMod val="25000"/>
                  </a:srgbClr>
                </a:solidFill>
                <a:latin typeface="Century Gothic" panose="020B0502020202020204" pitchFamily="34" charset="0"/>
                <a:cs typeface="Calibri" panose="020F0502020204030204" pitchFamily="34" charset="0"/>
                <a:sym typeface="Helvetica Light"/>
              </a:rPr>
              <a:t>Standards are set every 6 years (with 1+yr adjustment for COVID in Period 1). </a:t>
            </a:r>
          </a:p>
        </p:txBody>
      </p:sp>
      <p:grpSp>
        <p:nvGrpSpPr>
          <p:cNvPr id="17" name="Group 16">
            <a:extLst>
              <a:ext uri="{FF2B5EF4-FFF2-40B4-BE49-F238E27FC236}">
                <a16:creationId xmlns:a16="http://schemas.microsoft.com/office/drawing/2014/main" id="{B0E897A7-6844-4A0E-ACB3-6FD7910249E6}"/>
              </a:ext>
            </a:extLst>
          </p:cNvPr>
          <p:cNvGrpSpPr/>
          <p:nvPr/>
        </p:nvGrpSpPr>
        <p:grpSpPr>
          <a:xfrm>
            <a:off x="0" y="4720590"/>
            <a:ext cx="9144000" cy="422910"/>
            <a:chOff x="0" y="4720590"/>
            <a:chExt cx="9144000" cy="422910"/>
          </a:xfrm>
        </p:grpSpPr>
        <p:sp>
          <p:nvSpPr>
            <p:cNvPr id="18" name="Rectangle 17">
              <a:extLst>
                <a:ext uri="{FF2B5EF4-FFF2-40B4-BE49-F238E27FC236}">
                  <a16:creationId xmlns:a16="http://schemas.microsoft.com/office/drawing/2014/main" id="{743C50C7-F066-41E2-9165-06CF5BEF4D26}"/>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EBE6E6B-1410-4F4D-9320-BD529584C479}"/>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21" name="Picture 20">
              <a:extLst>
                <a:ext uri="{FF2B5EF4-FFF2-40B4-BE49-F238E27FC236}">
                  <a16:creationId xmlns:a16="http://schemas.microsoft.com/office/drawing/2014/main" id="{CBC52F36-6EAE-4D5D-AF68-73046DA6CB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2056255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24" name="Content Placeholder 2"/>
          <p:cNvSpPr>
            <a:spLocks noGrp="1"/>
          </p:cNvSpPr>
          <p:nvPr>
            <p:ph sz="half" idx="1"/>
          </p:nvPr>
        </p:nvSpPr>
        <p:spPr>
          <a:xfrm>
            <a:off x="155575" y="729857"/>
            <a:ext cx="8759825" cy="1003693"/>
          </a:xfrm>
        </p:spPr>
        <p:txBody>
          <a:bodyPr>
            <a:noAutofit/>
          </a:bodyPr>
          <a:lstStyle/>
          <a:p>
            <a:pPr marL="266649" lvl="1" indent="0">
              <a:spcBef>
                <a:spcPts val="0"/>
              </a:spcBef>
              <a:buNone/>
            </a:pPr>
            <a:r>
              <a:rPr lang="en-US" sz="1800">
                <a:solidFill>
                  <a:schemeClr val="bg2">
                    <a:lumMod val="25000"/>
                  </a:schemeClr>
                </a:solidFill>
                <a:cs typeface="Calibri" panose="020F0502020204030204" pitchFamily="34" charset="0"/>
              </a:rPr>
              <a:t>As the benchmarking requirements ratchet down in square footage over time, the buildings will be required to meet the BEPS in the following periods until all buildings 10,000 sq. ft. and over are following the performance standards. </a:t>
            </a:r>
          </a:p>
        </p:txBody>
      </p:sp>
      <p:sp>
        <p:nvSpPr>
          <p:cNvPr id="26" name="TextBox 25"/>
          <p:cNvSpPr txBox="1"/>
          <p:nvPr/>
        </p:nvSpPr>
        <p:spPr>
          <a:xfrm>
            <a:off x="155575" y="120260"/>
            <a:ext cx="8481262" cy="461641"/>
          </a:xfrm>
          <a:prstGeom prst="rect">
            <a:avLst/>
          </a:prstGeom>
          <a:noFill/>
        </p:spPr>
        <p:txBody>
          <a:bodyPr wrap="square" lIns="91416" tIns="45708" rIns="91416" bIns="45708" rtlCol="0">
            <a:spAutoFit/>
          </a:bodyPr>
          <a:lstStyle/>
          <a:p>
            <a:pPr defTabSz="914127"/>
            <a:r>
              <a:rPr lang="en-US" sz="2400" b="1">
                <a:solidFill>
                  <a:srgbClr val="248C43"/>
                </a:solidFill>
                <a:latin typeface="Century Gothic"/>
              </a:rPr>
              <a:t>BEPS APPLICABILITY</a:t>
            </a: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grpSp>
        <p:nvGrpSpPr>
          <p:cNvPr id="3" name="Group 2">
            <a:extLst>
              <a:ext uri="{FF2B5EF4-FFF2-40B4-BE49-F238E27FC236}">
                <a16:creationId xmlns:a16="http://schemas.microsoft.com/office/drawing/2014/main" id="{2F3DBEB9-DD1A-1F0F-675D-8C7E6837C719}"/>
              </a:ext>
            </a:extLst>
          </p:cNvPr>
          <p:cNvGrpSpPr/>
          <p:nvPr/>
        </p:nvGrpSpPr>
        <p:grpSpPr>
          <a:xfrm>
            <a:off x="488950" y="1975227"/>
            <a:ext cx="8128837" cy="2730513"/>
            <a:chOff x="488950" y="1975227"/>
            <a:chExt cx="8128837" cy="2730513"/>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3181350"/>
              <a:ext cx="6292850" cy="1524390"/>
            </a:xfrm>
            <a:prstGeom prst="rect">
              <a:avLst/>
            </a:prstGeom>
          </p:spPr>
        </p:pic>
        <p:sp>
          <p:nvSpPr>
            <p:cNvPr id="13" name="TextBox 12"/>
            <p:cNvSpPr txBox="1"/>
            <p:nvPr/>
          </p:nvSpPr>
          <p:spPr>
            <a:xfrm>
              <a:off x="3630495" y="2508627"/>
              <a:ext cx="2694105"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2: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&gt;25,000 sq. ft. and DC-owned &gt;10,000 sq. ft.</a:t>
              </a:r>
            </a:p>
          </p:txBody>
        </p:sp>
        <p:sp>
          <p:nvSpPr>
            <p:cNvPr id="23" name="TextBox 22"/>
            <p:cNvSpPr txBox="1"/>
            <p:nvPr/>
          </p:nvSpPr>
          <p:spPr>
            <a:xfrm>
              <a:off x="6255588" y="3181350"/>
              <a:ext cx="2362199"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3:</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and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DC-owned &gt;10,000 sq. ft.</a:t>
              </a:r>
            </a:p>
          </p:txBody>
        </p:sp>
        <p:sp>
          <p:nvSpPr>
            <p:cNvPr id="25" name="TextBox 24"/>
            <p:cNvSpPr txBox="1"/>
            <p:nvPr/>
          </p:nvSpPr>
          <p:spPr>
            <a:xfrm>
              <a:off x="812800" y="1975227"/>
              <a:ext cx="27686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US" sz="1400" b="1">
                  <a:solidFill>
                    <a:schemeClr val="bg2">
                      <a:lumMod val="25000"/>
                    </a:schemeClr>
                  </a:solidFill>
                  <a:latin typeface="Century Gothic" panose="020B0502020202020204" pitchFamily="34" charset="0"/>
                  <a:cs typeface="Calibri" panose="020F0502020204030204" pitchFamily="34" charset="0"/>
                </a:rPr>
                <a:t>BEPS 1: </a:t>
              </a:r>
              <a:br>
                <a:rPr lang="en-US" sz="1400">
                  <a:solidFill>
                    <a:schemeClr val="bg2">
                      <a:lumMod val="25000"/>
                    </a:schemeClr>
                  </a:solidFill>
                  <a:latin typeface="Century Gothic" panose="020B0502020202020204" pitchFamily="34" charset="0"/>
                  <a:cs typeface="Calibri" panose="020F0502020204030204" pitchFamily="34" charset="0"/>
                </a:rPr>
              </a:br>
              <a:r>
                <a:rPr lang="en-US" sz="1400">
                  <a:solidFill>
                    <a:schemeClr val="bg2">
                      <a:lumMod val="25000"/>
                    </a:schemeClr>
                  </a:solidFill>
                  <a:latin typeface="Century Gothic" panose="020B0502020202020204" pitchFamily="34" charset="0"/>
                  <a:cs typeface="Calibri" panose="020F0502020204030204" pitchFamily="34" charset="0"/>
                </a:rPr>
                <a:t>Private buildings &gt;50,000 sq. ft. and DC-owned &gt;10,000 sq. ft.</a:t>
              </a:r>
              <a:endParaRPr lang="en-US" sz="1400">
                <a:latin typeface="Century Gothic" panose="020B0502020202020204" pitchFamily="34" charset="0"/>
              </a:endParaRPr>
            </a:p>
          </p:txBody>
        </p:sp>
        <p:sp>
          <p:nvSpPr>
            <p:cNvPr id="14" name="Right Arrow 13"/>
            <p:cNvSpPr/>
            <p:nvPr/>
          </p:nvSpPr>
          <p:spPr>
            <a:xfrm rot="750657">
              <a:off x="1418022" y="3174643"/>
              <a:ext cx="4100135" cy="174509"/>
            </a:xfrm>
            <a:prstGeom prst="rightArrow">
              <a:avLst/>
            </a:prstGeom>
            <a:solidFill>
              <a:srgbClr val="248C43"/>
            </a:solidFill>
            <a:ln w="12700" cap="flat">
              <a:noFill/>
              <a:miter lim="400000"/>
            </a:ln>
            <a:effectLst>
              <a:outerShdw blurRad="127000" dist="38100" dir="2700000" algn="ctr">
                <a:srgbClr val="000000">
                  <a:alpha val="4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3849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5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6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pPr defTabSz="914240"/>
            <a:endParaRPr lang="en-US">
              <a:solidFill>
                <a:srgbClr val="000000"/>
              </a:solidFill>
            </a:endParaRPr>
          </a:p>
        </p:txBody>
      </p:sp>
      <p:grpSp>
        <p:nvGrpSpPr>
          <p:cNvPr id="28" name="Group 27"/>
          <p:cNvGrpSpPr/>
          <p:nvPr/>
        </p:nvGrpSpPr>
        <p:grpSpPr>
          <a:xfrm>
            <a:off x="2774" y="4739640"/>
            <a:ext cx="9144000" cy="422910"/>
            <a:chOff x="0" y="4720590"/>
            <a:chExt cx="9144000" cy="422910"/>
          </a:xfrm>
        </p:grpSpPr>
        <p:sp>
          <p:nvSpPr>
            <p:cNvPr id="29" name="Rectangle 28"/>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6" name="TextBox 15"/>
          <p:cNvSpPr txBox="1"/>
          <p:nvPr/>
        </p:nvSpPr>
        <p:spPr>
          <a:xfrm>
            <a:off x="5943601" y="4800600"/>
            <a:ext cx="2593574" cy="338554"/>
          </a:xfrm>
          <a:prstGeom prst="rect">
            <a:avLst/>
          </a:prstGeom>
          <a:noFill/>
        </p:spPr>
        <p:txBody>
          <a:bodyPr wrap="square" lIns="91428" tIns="45714" rIns="91428" bIns="45714" rtlCol="0">
            <a:spAutoFit/>
          </a:bodyPr>
          <a:lstStyle/>
          <a:p>
            <a:pPr algn="r" defTabSz="914240"/>
            <a:r>
              <a:rPr lang="en-US" sz="1600" b="1">
                <a:solidFill>
                  <a:srgbClr val="FFFFFF"/>
                </a:solidFill>
                <a:latin typeface="Century Gothic"/>
              </a:rPr>
              <a:t>@DOEE_DC #BEPSDC</a:t>
            </a:r>
          </a:p>
        </p:txBody>
      </p:sp>
      <p:sp>
        <p:nvSpPr>
          <p:cNvPr id="31" name="TextBox 30"/>
          <p:cNvSpPr txBox="1"/>
          <p:nvPr/>
        </p:nvSpPr>
        <p:spPr>
          <a:xfrm>
            <a:off x="155575" y="120260"/>
            <a:ext cx="8481262" cy="461641"/>
          </a:xfrm>
          <a:prstGeom prst="rect">
            <a:avLst/>
          </a:prstGeom>
          <a:noFill/>
        </p:spPr>
        <p:txBody>
          <a:bodyPr wrap="square" lIns="91416" tIns="45708" rIns="91416" bIns="45708" rtlCol="0" anchor="t">
            <a:spAutoFit/>
          </a:bodyPr>
          <a:lstStyle/>
          <a:p>
            <a:pPr defTabSz="914127"/>
            <a:r>
              <a:rPr lang="en-US" sz="2400" b="1">
                <a:solidFill>
                  <a:srgbClr val="248C43"/>
                </a:solidFill>
                <a:latin typeface="Century Gothic"/>
              </a:rPr>
              <a:t>BEPS REVOLUTION </a:t>
            </a:r>
            <a:r>
              <a:rPr lang="en-US" sz="2400">
                <a:solidFill>
                  <a:srgbClr val="248C43"/>
                </a:solidFill>
                <a:latin typeface="Century Gothic"/>
              </a:rPr>
              <a:t> </a:t>
            </a:r>
          </a:p>
        </p:txBody>
      </p:sp>
      <p:grpSp>
        <p:nvGrpSpPr>
          <p:cNvPr id="4" name="Group 3">
            <a:extLst>
              <a:ext uri="{FF2B5EF4-FFF2-40B4-BE49-F238E27FC236}">
                <a16:creationId xmlns:a16="http://schemas.microsoft.com/office/drawing/2014/main" id="{A8691905-AF6C-41D3-85F9-5E47F5249034}"/>
              </a:ext>
            </a:extLst>
          </p:cNvPr>
          <p:cNvGrpSpPr/>
          <p:nvPr/>
        </p:nvGrpSpPr>
        <p:grpSpPr>
          <a:xfrm>
            <a:off x="156711" y="895350"/>
            <a:ext cx="9027510" cy="3866144"/>
            <a:chOff x="156711" y="895350"/>
            <a:chExt cx="9027510" cy="3866144"/>
          </a:xfrm>
        </p:grpSpPr>
        <p:cxnSp>
          <p:nvCxnSpPr>
            <p:cNvPr id="45" name="Straight Connector 44"/>
            <p:cNvCxnSpPr/>
            <p:nvPr/>
          </p:nvCxnSpPr>
          <p:spPr>
            <a:xfrm flipH="1">
              <a:off x="7515087" y="113347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H="1">
              <a:off x="6344788" y="117346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flipH="1">
              <a:off x="5210035" y="1194747"/>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H="1">
              <a:off x="4068282" y="1123618"/>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H="1">
              <a:off x="2938055" y="1133475"/>
              <a:ext cx="4526" cy="29667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a:endCxn id="27" idx="0"/>
            </p:cNvCxnSpPr>
            <p:nvPr/>
          </p:nvCxnSpPr>
          <p:spPr>
            <a:xfrm flipH="1">
              <a:off x="684233" y="1053965"/>
              <a:ext cx="4526" cy="2966750"/>
            </a:xfrm>
            <a:prstGeom prst="line">
              <a:avLst/>
            </a:prstGeom>
            <a:ln/>
          </p:spPr>
          <p:style>
            <a:lnRef idx="1">
              <a:schemeClr val="accent2"/>
            </a:lnRef>
            <a:fillRef idx="0">
              <a:schemeClr val="accent2"/>
            </a:fillRef>
            <a:effectRef idx="0">
              <a:schemeClr val="accent2"/>
            </a:effectRef>
            <a:fontRef idx="minor">
              <a:schemeClr val="tx1"/>
            </a:fontRef>
          </p:style>
        </p:cxnSp>
        <p:sp>
          <p:nvSpPr>
            <p:cNvPr id="3" name="Rounded Rectangle 2"/>
            <p:cNvSpPr/>
            <p:nvPr/>
          </p:nvSpPr>
          <p:spPr>
            <a:xfrm>
              <a:off x="161473" y="1383887"/>
              <a:ext cx="1063625" cy="82859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tx1">
                      <a:lumMod val="85000"/>
                      <a:lumOff val="15000"/>
                    </a:schemeClr>
                  </a:solidFill>
                  <a:effectLst/>
                  <a:uFillTx/>
                  <a:latin typeface="Century Gothic" panose="020B0502020202020204" pitchFamily="34" charset="0"/>
                  <a:sym typeface="Helvetica Light"/>
                </a:rPr>
                <a:t>BEPS Set </a:t>
              </a:r>
              <a:br>
                <a:rPr kumimoji="0" lang="en-US" sz="1400" b="0" i="0" u="none" strike="noStrike" cap="none" spc="0" normalizeH="0" baseline="0" dirty="0">
                  <a:ln>
                    <a:noFill/>
                  </a:ln>
                  <a:solidFill>
                    <a:schemeClr val="tx1">
                      <a:lumMod val="85000"/>
                      <a:lumOff val="15000"/>
                    </a:schemeClr>
                  </a:solidFill>
                  <a:effectLst/>
                  <a:uFillTx/>
                  <a:latin typeface="Century Gothic" panose="020B0502020202020204" pitchFamily="34" charset="0"/>
                  <a:sym typeface="Helvetica Light"/>
                </a:rPr>
              </a:br>
              <a:r>
                <a:rPr kumimoji="0" lang="en-US" sz="1400" b="0" i="0" u="none" strike="noStrike" cap="none" spc="0" normalizeH="0" baseline="0" dirty="0">
                  <a:ln>
                    <a:noFill/>
                  </a:ln>
                  <a:solidFill>
                    <a:schemeClr val="tx1">
                      <a:lumMod val="85000"/>
                      <a:lumOff val="15000"/>
                    </a:schemeClr>
                  </a:solidFill>
                  <a:effectLst/>
                  <a:uFillTx/>
                  <a:latin typeface="Century Gothic" panose="020B0502020202020204" pitchFamily="34" charset="0"/>
                  <a:sym typeface="Helvetica Light"/>
                </a:rPr>
                <a:t>Every 6* Years</a:t>
              </a:r>
            </a:p>
          </p:txBody>
        </p:sp>
        <p:sp>
          <p:nvSpPr>
            <p:cNvPr id="23" name="Rounded Rectangle 22"/>
            <p:cNvSpPr/>
            <p:nvPr/>
          </p:nvSpPr>
          <p:spPr>
            <a:xfrm>
              <a:off x="6956931" y="2353588"/>
              <a:ext cx="1128068" cy="675362"/>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100">
                  <a:solidFill>
                    <a:schemeClr val="tx1">
                      <a:lumMod val="85000"/>
                      <a:lumOff val="15000"/>
                    </a:schemeClr>
                  </a:solidFill>
                  <a:latin typeface="Century Gothic" panose="020B0502020202020204" pitchFamily="34" charset="0"/>
                </a:rPr>
                <a:t>Data Analysis &amp; Enforcement</a:t>
              </a:r>
              <a:endParaRPr lang="en-US" sz="1100">
                <a:solidFill>
                  <a:schemeClr val="tx1">
                    <a:lumMod val="85000"/>
                    <a:lumOff val="15000"/>
                  </a:schemeClr>
                </a:solidFill>
              </a:endParaRPr>
            </a:p>
          </p:txBody>
        </p:sp>
        <p:sp>
          <p:nvSpPr>
            <p:cNvPr id="25" name="Rounded Rectangle 24"/>
            <p:cNvSpPr/>
            <p:nvPr/>
          </p:nvSpPr>
          <p:spPr>
            <a:xfrm>
              <a:off x="5823144" y="3177247"/>
              <a:ext cx="1055044" cy="64982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50" dirty="0">
                  <a:solidFill>
                    <a:schemeClr val="tx1">
                      <a:lumMod val="85000"/>
                      <a:lumOff val="15000"/>
                    </a:schemeClr>
                  </a:solidFill>
                  <a:latin typeface="Century Gothic" panose="020B0502020202020204" pitchFamily="34" charset="0"/>
                  <a:sym typeface="Helvetica Light"/>
                </a:rPr>
                <a:t>3</a:t>
              </a:r>
              <a:r>
                <a:rPr lang="en-US" sz="1050" baseline="30000" dirty="0">
                  <a:solidFill>
                    <a:schemeClr val="tx1">
                      <a:lumMod val="85000"/>
                      <a:lumOff val="15000"/>
                    </a:schemeClr>
                  </a:solidFill>
                  <a:latin typeface="Century Gothic" panose="020B0502020202020204" pitchFamily="34" charset="0"/>
                  <a:sym typeface="Helvetica Light"/>
                </a:rPr>
                <a:t>rd</a:t>
              </a:r>
              <a:r>
                <a:rPr lang="en-US" sz="1050" dirty="0">
                  <a:solidFill>
                    <a:schemeClr val="tx1">
                      <a:lumMod val="85000"/>
                      <a:lumOff val="15000"/>
                    </a:schemeClr>
                  </a:solidFill>
                  <a:latin typeface="Century Gothic" panose="020B0502020202020204" pitchFamily="34" charset="0"/>
                  <a:sym typeface="Helvetica Light"/>
                </a:rPr>
                <a:t> Party Data Verification</a:t>
              </a:r>
              <a:br>
                <a:rPr lang="en-US" sz="1050" dirty="0">
                  <a:solidFill>
                    <a:schemeClr val="tx1">
                      <a:lumMod val="85000"/>
                      <a:lumOff val="15000"/>
                    </a:schemeClr>
                  </a:solidFill>
                  <a:latin typeface="Century Gothic" panose="020B0502020202020204" pitchFamily="34" charset="0"/>
                  <a:sym typeface="Helvetica Light"/>
                </a:rPr>
              </a:br>
              <a:r>
                <a:rPr lang="en-US" sz="1050" dirty="0">
                  <a:solidFill>
                    <a:schemeClr val="tx1">
                      <a:lumMod val="85000"/>
                      <a:lumOff val="15000"/>
                    </a:schemeClr>
                  </a:solidFill>
                  <a:latin typeface="Century Gothic" panose="020B0502020202020204" pitchFamily="34" charset="0"/>
                  <a:sym typeface="Helvetica Light"/>
                </a:rPr>
                <a:t> Every 6 Years</a:t>
              </a:r>
              <a:endParaRPr lang="en-US" sz="1050" dirty="0">
                <a:solidFill>
                  <a:schemeClr val="tx1">
                    <a:lumMod val="85000"/>
                    <a:lumOff val="15000"/>
                  </a:schemeClr>
                </a:solidFill>
                <a:latin typeface="Century Gothic" panose="020B0502020202020204" pitchFamily="34" charset="0"/>
              </a:endParaRPr>
            </a:p>
          </p:txBody>
        </p:sp>
        <p:sp>
          <p:nvSpPr>
            <p:cNvPr id="27" name="Rounded Rectangle 26"/>
            <p:cNvSpPr/>
            <p:nvPr/>
          </p:nvSpPr>
          <p:spPr>
            <a:xfrm>
              <a:off x="156711" y="4020715"/>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6" name="Rounded Rectangle 35"/>
            <p:cNvSpPr/>
            <p:nvPr/>
          </p:nvSpPr>
          <p:spPr>
            <a:xfrm>
              <a:off x="2415059" y="4003675"/>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7" name="Rounded Rectangle 36"/>
            <p:cNvSpPr/>
            <p:nvPr/>
          </p:nvSpPr>
          <p:spPr>
            <a:xfrm>
              <a:off x="3546638" y="4000788"/>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8" name="Rounded Rectangle 37"/>
            <p:cNvSpPr/>
            <p:nvPr/>
          </p:nvSpPr>
          <p:spPr>
            <a:xfrm>
              <a:off x="4687039" y="401654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39" name="Rounded Rectangle 38"/>
            <p:cNvSpPr/>
            <p:nvPr/>
          </p:nvSpPr>
          <p:spPr>
            <a:xfrm>
              <a:off x="5823144" y="401654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40" name="Rounded Rectangle 39"/>
            <p:cNvSpPr/>
            <p:nvPr/>
          </p:nvSpPr>
          <p:spPr>
            <a:xfrm>
              <a:off x="6956931" y="4008565"/>
              <a:ext cx="1128068"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graphicFrame>
          <p:nvGraphicFramePr>
            <p:cNvPr id="14" name="Diagram 13"/>
            <p:cNvGraphicFramePr/>
            <p:nvPr>
              <p:extLst>
                <p:ext uri="{D42A27DB-BD31-4B8C-83A1-F6EECF244321}">
                  <p14:modId xmlns:p14="http://schemas.microsoft.com/office/powerpoint/2010/main" val="3326859334"/>
                </p:ext>
              </p:extLst>
            </p:nvPr>
          </p:nvGraphicFramePr>
          <p:xfrm>
            <a:off x="460375" y="895350"/>
            <a:ext cx="8534400" cy="34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8" name="Straight Connector 47">
              <a:extLst>
                <a:ext uri="{FF2B5EF4-FFF2-40B4-BE49-F238E27FC236}">
                  <a16:creationId xmlns:a16="http://schemas.microsoft.com/office/drawing/2014/main" id="{CA4C6819-765A-4F79-BF69-C008D9D9322D}"/>
                </a:ext>
              </a:extLst>
            </p:cNvPr>
            <p:cNvCxnSpPr/>
            <p:nvPr/>
          </p:nvCxnSpPr>
          <p:spPr>
            <a:xfrm flipH="1">
              <a:off x="1830012" y="1244210"/>
              <a:ext cx="4526" cy="2966750"/>
            </a:xfrm>
            <a:prstGeom prst="line">
              <a:avLst/>
            </a:prstGeom>
            <a:ln/>
          </p:spPr>
          <p:style>
            <a:lnRef idx="1">
              <a:schemeClr val="accent2"/>
            </a:lnRef>
            <a:fillRef idx="0">
              <a:schemeClr val="accent2"/>
            </a:fillRef>
            <a:effectRef idx="0">
              <a:schemeClr val="accent2"/>
            </a:effectRef>
            <a:fontRef idx="minor">
              <a:schemeClr val="tx1"/>
            </a:fontRef>
          </p:style>
        </p:cxnSp>
        <p:sp>
          <p:nvSpPr>
            <p:cNvPr id="47" name="Rounded Rectangle 26">
              <a:extLst>
                <a:ext uri="{FF2B5EF4-FFF2-40B4-BE49-F238E27FC236}">
                  <a16:creationId xmlns:a16="http://schemas.microsoft.com/office/drawing/2014/main" id="{33C4FC81-E138-47CD-ABA2-7CAABB3D23F5}"/>
                </a:ext>
              </a:extLst>
            </p:cNvPr>
            <p:cNvSpPr/>
            <p:nvPr/>
          </p:nvSpPr>
          <p:spPr>
            <a:xfrm>
              <a:off x="1293144" y="4018722"/>
              <a:ext cx="1055044" cy="45402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000">
                  <a:solidFill>
                    <a:schemeClr val="tx1">
                      <a:lumMod val="85000"/>
                      <a:lumOff val="15000"/>
                    </a:schemeClr>
                  </a:solidFill>
                  <a:latin typeface="Century Gothic" panose="020B0502020202020204" pitchFamily="34" charset="0"/>
                </a:rPr>
                <a:t>Annual Benchmarking</a:t>
              </a:r>
              <a:endParaRPr lang="en-US" sz="1000">
                <a:solidFill>
                  <a:schemeClr val="tx1">
                    <a:lumMod val="85000"/>
                    <a:lumOff val="15000"/>
                  </a:schemeClr>
                </a:solidFill>
              </a:endParaRPr>
            </a:p>
          </p:txBody>
        </p:sp>
        <p:sp>
          <p:nvSpPr>
            <p:cNvPr id="22" name="Rounded Rectangle 21"/>
            <p:cNvSpPr/>
            <p:nvPr/>
          </p:nvSpPr>
          <p:spPr>
            <a:xfrm>
              <a:off x="538162" y="2370614"/>
              <a:ext cx="6330242" cy="65833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ctr"/>
              <a:r>
                <a:rPr lang="en-US" sz="1600">
                  <a:solidFill>
                    <a:schemeClr val="tx1">
                      <a:lumMod val="85000"/>
                      <a:lumOff val="15000"/>
                    </a:schemeClr>
                  </a:solidFill>
                  <a:latin typeface="Century Gothic" panose="020B0502020202020204" pitchFamily="34" charset="0"/>
                </a:rPr>
                <a:t>6-Year Compliance Cycle for Buildings</a:t>
              </a:r>
              <a:br>
                <a:rPr lang="en-US" sz="1600">
                  <a:solidFill>
                    <a:schemeClr val="tx1">
                      <a:lumMod val="85000"/>
                      <a:lumOff val="15000"/>
                    </a:schemeClr>
                  </a:solidFill>
                  <a:latin typeface="Century Gothic" panose="020B0502020202020204" pitchFamily="34" charset="0"/>
                </a:rPr>
              </a:br>
              <a:r>
                <a:rPr lang="en-US" sz="1600">
                  <a:solidFill>
                    <a:schemeClr val="tx1">
                      <a:lumMod val="85000"/>
                      <a:lumOff val="15000"/>
                    </a:schemeClr>
                  </a:solidFill>
                  <a:latin typeface="Century Gothic" panose="020B0502020202020204" pitchFamily="34" charset="0"/>
                </a:rPr>
                <a:t>that do not meet the standard</a:t>
              </a:r>
            </a:p>
          </p:txBody>
        </p:sp>
        <p:sp>
          <p:nvSpPr>
            <p:cNvPr id="51" name="Rectangle 50">
              <a:extLst>
                <a:ext uri="{FF2B5EF4-FFF2-40B4-BE49-F238E27FC236}">
                  <a16:creationId xmlns:a16="http://schemas.microsoft.com/office/drawing/2014/main" id="{6E69AB84-1EFB-4560-8A92-7F8929DE2398}"/>
                </a:ext>
              </a:extLst>
            </p:cNvPr>
            <p:cNvSpPr/>
            <p:nvPr/>
          </p:nvSpPr>
          <p:spPr>
            <a:xfrm>
              <a:off x="3834897" y="4515273"/>
              <a:ext cx="5349324" cy="246221"/>
            </a:xfrm>
            <a:prstGeom prst="rect">
              <a:avLst/>
            </a:prstGeom>
          </p:spPr>
          <p:txBody>
            <a:bodyPr wrap="square">
              <a:spAutoFit/>
            </a:bodyPr>
            <a:lstStyle/>
            <a:p>
              <a:pPr algn="r"/>
              <a:r>
                <a:rPr lang="en-US" sz="1000" kern="0">
                  <a:solidFill>
                    <a:srgbClr val="53585F">
                      <a:lumMod val="75000"/>
                    </a:srgbClr>
                  </a:solidFill>
                  <a:latin typeface="Century Gothic" panose="020B0502020202020204" pitchFamily="34" charset="0"/>
                </a:rPr>
                <a:t>* COVID-19 PHE adjustment – automatic 1-year delay of BEPS compliance cycle</a:t>
              </a:r>
              <a:endParaRPr lang="en-US" sz="1000">
                <a:latin typeface="Century Gothic" panose="020B0502020202020204" pitchFamily="34" charset="0"/>
              </a:endParaRPr>
            </a:p>
          </p:txBody>
        </p:sp>
      </p:grpSp>
    </p:spTree>
    <p:extLst>
      <p:ext uri="{BB962C8B-B14F-4D97-AF65-F5344CB8AC3E}">
        <p14:creationId xmlns:p14="http://schemas.microsoft.com/office/powerpoint/2010/main" val="3515647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4" name="Content Placeholder 2"/>
          <p:cNvSpPr>
            <a:spLocks noGrp="1"/>
          </p:cNvSpPr>
          <p:nvPr>
            <p:ph sz="half" idx="1"/>
          </p:nvPr>
        </p:nvSpPr>
        <p:spPr>
          <a:xfrm>
            <a:off x="247505" y="831917"/>
            <a:ext cx="8648989" cy="3558293"/>
          </a:xfrm>
        </p:spPr>
        <p:txBody>
          <a:bodyPr>
            <a:noAutofit/>
          </a:bodyPr>
          <a:lstStyle/>
          <a:p>
            <a:pPr rtl="0" fontAlgn="base">
              <a:spcBef>
                <a:spcPts val="600"/>
              </a:spcBef>
            </a:pPr>
            <a:r>
              <a:rPr lang="en-US" sz="1600" dirty="0"/>
              <a:t>Maximum payment based on the gross floor area of the building as reported in the building’s most recent District Benchmark Results and Compliance Report.</a:t>
            </a:r>
          </a:p>
          <a:p>
            <a:pPr rtl="0" fontAlgn="base">
              <a:spcBef>
                <a:spcPts val="600"/>
              </a:spcBef>
            </a:pPr>
            <a:r>
              <a:rPr lang="en-US" sz="1600" dirty="0"/>
              <a:t>Adjusted proportionally based on the actual performance relative to its Pathway target.</a:t>
            </a:r>
          </a:p>
          <a:p>
            <a:pPr rtl="0" fontAlgn="base">
              <a:spcBef>
                <a:spcPts val="600"/>
              </a:spcBef>
            </a:pPr>
            <a:endParaRPr lang="en-US" sz="1600" dirty="0"/>
          </a:p>
          <a:p>
            <a:pPr rtl="0" fontAlgn="base">
              <a:spcBef>
                <a:spcPts val="600"/>
              </a:spcBef>
            </a:pPr>
            <a:r>
              <a:rPr lang="en-US" sz="1600" b="1" dirty="0"/>
              <a:t>EXAMPLE: </a:t>
            </a:r>
          </a:p>
          <a:p>
            <a:pPr lvl="1" rtl="0" fontAlgn="base">
              <a:spcBef>
                <a:spcPts val="600"/>
              </a:spcBef>
            </a:pPr>
            <a:r>
              <a:rPr lang="en-US" sz="1200" dirty="0"/>
              <a:t>Building A is 100,000 square feet and does not meet the 2021 BEPS</a:t>
            </a:r>
          </a:p>
          <a:p>
            <a:pPr lvl="1" rtl="0" fontAlgn="base">
              <a:spcBef>
                <a:spcPts val="600"/>
              </a:spcBef>
            </a:pPr>
            <a:r>
              <a:rPr lang="en-US" sz="1200" dirty="0"/>
              <a:t>Maximum payment = 100,000 sf x $10/sf = $1,000,000</a:t>
            </a:r>
          </a:p>
          <a:p>
            <a:pPr lvl="1" rtl="0" fontAlgn="base">
              <a:spcBef>
                <a:spcPts val="600"/>
              </a:spcBef>
            </a:pPr>
            <a:r>
              <a:rPr lang="en-US" sz="1200" dirty="0"/>
              <a:t>April 1, 2023 - Building A selects the Performance Pathway on April 1, 2023</a:t>
            </a:r>
          </a:p>
          <a:p>
            <a:pPr lvl="1" rtl="0" fontAlgn="base">
              <a:spcBef>
                <a:spcPts val="600"/>
              </a:spcBef>
            </a:pPr>
            <a:r>
              <a:rPr lang="en-US" sz="1200" dirty="0"/>
              <a:t>April 1, 2027 - Building A reports a Site EUI for CY2026 that is 10% lower than its baseline performance</a:t>
            </a:r>
          </a:p>
          <a:p>
            <a:pPr lvl="1" rtl="0" fontAlgn="base">
              <a:spcBef>
                <a:spcPts val="600"/>
              </a:spcBef>
            </a:pPr>
            <a:r>
              <a:rPr lang="en-US" sz="1200" dirty="0"/>
              <a:t>Maximum payment adjusted by 50% = $500,000</a:t>
            </a:r>
          </a:p>
        </p:txBody>
      </p:sp>
      <p:sp>
        <p:nvSpPr>
          <p:cNvPr id="26" name="TextBox 25"/>
          <p:cNvSpPr txBox="1"/>
          <p:nvPr/>
        </p:nvSpPr>
        <p:spPr>
          <a:xfrm>
            <a:off x="126015" y="165848"/>
            <a:ext cx="6884385" cy="461620"/>
          </a:xfrm>
          <a:prstGeom prst="rect">
            <a:avLst/>
          </a:prstGeom>
          <a:noFill/>
        </p:spPr>
        <p:txBody>
          <a:bodyPr wrap="square" lIns="91396" tIns="45698" rIns="91396" bIns="45698" rtlCol="0">
            <a:spAutoFit/>
          </a:bodyPr>
          <a:lstStyle/>
          <a:p>
            <a:pPr defTabSz="913902"/>
            <a:r>
              <a:rPr lang="en-US" sz="2400" b="1" dirty="0">
                <a:solidFill>
                  <a:srgbClr val="248C43"/>
                </a:solidFill>
                <a:latin typeface="Century Gothic"/>
              </a:rPr>
              <a:t>ALTERNATIVE COMPLIANCE PAYMENT</a:t>
            </a:r>
          </a:p>
        </p:txBody>
      </p:sp>
      <p:sp>
        <p:nvSpPr>
          <p:cNvPr id="16" name="TextBox 15"/>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p:cNvGrpSpPr/>
          <p:nvPr/>
        </p:nvGrpSpPr>
        <p:grpSpPr>
          <a:xfrm>
            <a:off x="0" y="4720590"/>
            <a:ext cx="9144000" cy="422910"/>
            <a:chOff x="0" y="4720590"/>
            <a:chExt cx="9144000" cy="422910"/>
          </a:xfrm>
        </p:grpSpPr>
        <p:sp>
          <p:nvSpPr>
            <p:cNvPr id="17" name="Rectangle 16"/>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3116936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4994-9F5C-621D-C9C6-A1251B28D459}"/>
            </a:ext>
          </a:extLst>
        </p:cNvPr>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a:extLst>
              <a:ext uri="{FF2B5EF4-FFF2-40B4-BE49-F238E27FC236}">
                <a16:creationId xmlns:a16="http://schemas.microsoft.com/office/drawing/2014/main" id="{D328A13F-736D-5846-F35E-885F1EB1D85A}"/>
              </a:ext>
            </a:extLst>
          </p:cNvPr>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a:extLst>
              <a:ext uri="{FF2B5EF4-FFF2-40B4-BE49-F238E27FC236}">
                <a16:creationId xmlns:a16="http://schemas.microsoft.com/office/drawing/2014/main" id="{FD2B2F7C-843F-5ECC-D48B-6A25C7F62586}"/>
              </a:ext>
            </a:extLst>
          </p:cNvPr>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a:extLst>
              <a:ext uri="{FF2B5EF4-FFF2-40B4-BE49-F238E27FC236}">
                <a16:creationId xmlns:a16="http://schemas.microsoft.com/office/drawing/2014/main" id="{7339E443-6F1F-5FA1-A8A7-031C3BAC98C5}"/>
              </a:ext>
            </a:extLst>
          </p:cNvPr>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a:extLst>
              <a:ext uri="{FF2B5EF4-FFF2-40B4-BE49-F238E27FC236}">
                <a16:creationId xmlns:a16="http://schemas.microsoft.com/office/drawing/2014/main" id="{1C7960AC-BB33-357B-A080-D08DEC8A26EA}"/>
              </a:ext>
            </a:extLst>
          </p:cNvPr>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a:extLst>
              <a:ext uri="{FF2B5EF4-FFF2-40B4-BE49-F238E27FC236}">
                <a16:creationId xmlns:a16="http://schemas.microsoft.com/office/drawing/2014/main" id="{CB0703C5-3013-C2C0-78C9-4187B53F62D6}"/>
              </a:ext>
            </a:extLst>
          </p:cNvPr>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a:extLst>
              <a:ext uri="{FF2B5EF4-FFF2-40B4-BE49-F238E27FC236}">
                <a16:creationId xmlns:a16="http://schemas.microsoft.com/office/drawing/2014/main" id="{F9A4016B-6BF4-2310-49B0-51BB947F9169}"/>
              </a:ext>
            </a:extLst>
          </p:cNvPr>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4" name="Content Placeholder 2">
            <a:extLst>
              <a:ext uri="{FF2B5EF4-FFF2-40B4-BE49-F238E27FC236}">
                <a16:creationId xmlns:a16="http://schemas.microsoft.com/office/drawing/2014/main" id="{AF4C5395-20EC-13F9-75FD-58663BE42AF2}"/>
              </a:ext>
            </a:extLst>
          </p:cNvPr>
          <p:cNvSpPr>
            <a:spLocks noGrp="1"/>
          </p:cNvSpPr>
          <p:nvPr>
            <p:ph sz="half" idx="1"/>
          </p:nvPr>
        </p:nvSpPr>
        <p:spPr>
          <a:xfrm>
            <a:off x="247505" y="831917"/>
            <a:ext cx="8648989" cy="3558293"/>
          </a:xfrm>
        </p:spPr>
        <p:txBody>
          <a:bodyPr>
            <a:noAutofit/>
          </a:bodyPr>
          <a:lstStyle/>
          <a:p>
            <a:pPr marL="266065" indent="-266065" rtl="0" fontAlgn="base">
              <a:spcBef>
                <a:spcPts val="600"/>
              </a:spcBef>
            </a:pPr>
            <a:r>
              <a:rPr lang="en-US" sz="1600" dirty="0">
                <a:latin typeface="Century Gothic"/>
              </a:rPr>
              <a:t>BEPS Task Force proposed changes to the program where additional flexibility was needed.</a:t>
            </a:r>
          </a:p>
          <a:p>
            <a:pPr marL="266065" indent="-266065" rtl="0" fontAlgn="base">
              <a:spcBef>
                <a:spcPts val="600"/>
              </a:spcBef>
            </a:pPr>
            <a:r>
              <a:rPr lang="en-US" sz="1600" dirty="0">
                <a:latin typeface="Century Gothic"/>
              </a:rPr>
              <a:t>Law became effective March 21, 2025. Major changes:</a:t>
            </a:r>
            <a:endParaRPr lang="en-US" sz="1600" dirty="0"/>
          </a:p>
          <a:p>
            <a:pPr marL="532711" lvl="1" indent="-266065" rtl="0" fontAlgn="base">
              <a:spcBef>
                <a:spcPts val="600"/>
              </a:spcBef>
            </a:pPr>
            <a:r>
              <a:rPr lang="en-US" sz="1200" dirty="0">
                <a:latin typeface="Century Gothic"/>
              </a:rPr>
              <a:t>Financial distress: full exemption for a cycle now available (previously only delayed compliance)</a:t>
            </a:r>
          </a:p>
          <a:p>
            <a:pPr marL="532711" lvl="1" indent="-266065">
              <a:spcBef>
                <a:spcPts val="600"/>
              </a:spcBef>
            </a:pPr>
            <a:r>
              <a:rPr lang="en-US" sz="1200" dirty="0">
                <a:latin typeface="Century Gothic"/>
              </a:rPr>
              <a:t>Changing "penalties" to "payments" – allowing owners to pass through a portion of the cost to non-residential tenants</a:t>
            </a:r>
          </a:p>
          <a:p>
            <a:pPr marL="532711" lvl="1" indent="-266065">
              <a:spcBef>
                <a:spcPts val="600"/>
              </a:spcBef>
            </a:pPr>
            <a:r>
              <a:rPr lang="en-US" sz="1200" dirty="0">
                <a:latin typeface="Century Gothic"/>
              </a:rPr>
              <a:t>Data verification every 6 years instead of 3</a:t>
            </a:r>
          </a:p>
          <a:p>
            <a:pPr marL="532711" lvl="1" indent="-266065">
              <a:spcBef>
                <a:spcPts val="600"/>
              </a:spcBef>
            </a:pPr>
            <a:r>
              <a:rPr lang="en-US" sz="1200" dirty="0">
                <a:latin typeface="Century Gothic"/>
              </a:rPr>
              <a:t>Moving Cycle 2 start from 2027 to 2028</a:t>
            </a:r>
          </a:p>
          <a:p>
            <a:pPr marL="532711" lvl="1" indent="-266065">
              <a:spcBef>
                <a:spcPts val="600"/>
              </a:spcBef>
            </a:pPr>
            <a:r>
              <a:rPr lang="en-US" sz="1200" dirty="0">
                <a:latin typeface="Century Gothic"/>
              </a:rPr>
              <a:t>Requires DOEE to establish a trajectory pathway for Cycle 2</a:t>
            </a:r>
          </a:p>
          <a:p>
            <a:pPr marL="532711" lvl="1" indent="-266065">
              <a:spcBef>
                <a:spcPts val="600"/>
              </a:spcBef>
            </a:pPr>
            <a:r>
              <a:rPr lang="en-US" sz="1200" dirty="0">
                <a:latin typeface="Century Gothic"/>
              </a:rPr>
              <a:t>Etc.</a:t>
            </a:r>
          </a:p>
          <a:p>
            <a:pPr marL="266065" indent="-266065">
              <a:spcBef>
                <a:spcPts val="600"/>
              </a:spcBef>
            </a:pPr>
            <a:r>
              <a:rPr lang="en-US" sz="1600" dirty="0">
                <a:latin typeface="Century Gothic"/>
              </a:rPr>
              <a:t>Incorporating Cycle 1 changes into BEPS Guidebook v1.2 – Public comment draft published November 2025</a:t>
            </a:r>
          </a:p>
        </p:txBody>
      </p:sp>
      <p:sp>
        <p:nvSpPr>
          <p:cNvPr id="26" name="TextBox 25">
            <a:extLst>
              <a:ext uri="{FF2B5EF4-FFF2-40B4-BE49-F238E27FC236}">
                <a16:creationId xmlns:a16="http://schemas.microsoft.com/office/drawing/2014/main" id="{FCACB507-E532-A43E-1A43-F8193C6B190D}"/>
              </a:ext>
            </a:extLst>
          </p:cNvPr>
          <p:cNvSpPr txBox="1"/>
          <p:nvPr/>
        </p:nvSpPr>
        <p:spPr>
          <a:xfrm>
            <a:off x="150862" y="124436"/>
            <a:ext cx="9004732" cy="830952"/>
          </a:xfrm>
          <a:prstGeom prst="rect">
            <a:avLst/>
          </a:prstGeom>
          <a:noFill/>
        </p:spPr>
        <p:txBody>
          <a:bodyPr wrap="square" lIns="91396" tIns="45698" rIns="91396" bIns="45698" rtlCol="0">
            <a:spAutoFit/>
          </a:bodyPr>
          <a:lstStyle>
            <a:defPPr>
              <a:defRPr lang="en-US"/>
            </a:defPPr>
            <a:lvl1pPr defTabSz="913902">
              <a:defRPr sz="2400" b="1">
                <a:solidFill>
                  <a:srgbClr val="248C43"/>
                </a:solidFill>
                <a:latin typeface="Century Gothic"/>
              </a:defRPr>
            </a:lvl1pPr>
          </a:lstStyle>
          <a:p>
            <a:r>
              <a:rPr lang="en-US" dirty="0"/>
              <a:t>BUILDING ENERGY PERFORMANCE STANDARDS AMENDMENT ACT OF 2024</a:t>
            </a:r>
          </a:p>
        </p:txBody>
      </p:sp>
      <p:sp>
        <p:nvSpPr>
          <p:cNvPr id="16" name="TextBox 15">
            <a:extLst>
              <a:ext uri="{FF2B5EF4-FFF2-40B4-BE49-F238E27FC236}">
                <a16:creationId xmlns:a16="http://schemas.microsoft.com/office/drawing/2014/main" id="{889662D7-A50A-BD86-977F-2278408EA300}"/>
              </a:ext>
            </a:extLst>
          </p:cNvPr>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a:extLst>
              <a:ext uri="{FF2B5EF4-FFF2-40B4-BE49-F238E27FC236}">
                <a16:creationId xmlns:a16="http://schemas.microsoft.com/office/drawing/2014/main" id="{D2C12590-18C1-4E49-EEFC-A93360F93BA1}"/>
              </a:ext>
            </a:extLst>
          </p:cNvPr>
          <p:cNvGrpSpPr/>
          <p:nvPr/>
        </p:nvGrpSpPr>
        <p:grpSpPr>
          <a:xfrm>
            <a:off x="0" y="4720590"/>
            <a:ext cx="9144000" cy="422910"/>
            <a:chOff x="0" y="4720590"/>
            <a:chExt cx="9144000" cy="422910"/>
          </a:xfrm>
        </p:grpSpPr>
        <p:sp>
          <p:nvSpPr>
            <p:cNvPr id="17" name="Rectangle 16">
              <a:extLst>
                <a:ext uri="{FF2B5EF4-FFF2-40B4-BE49-F238E27FC236}">
                  <a16:creationId xmlns:a16="http://schemas.microsoft.com/office/drawing/2014/main" id="{2286A492-BF26-66EF-6E94-D7E8756FBF26}"/>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3918363-6E93-47DF-B33D-59691253B30A}"/>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a:extLst>
                <a:ext uri="{FF2B5EF4-FFF2-40B4-BE49-F238E27FC236}">
                  <a16:creationId xmlns:a16="http://schemas.microsoft.com/office/drawing/2014/main" id="{7D9468A8-CFC6-44EF-3E5F-F87D8EB95C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170916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20BD-0F51-436B-B3C4-3DC24DC0B207}"/>
            </a:ext>
          </a:extLst>
        </p:cNvPr>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a:extLst>
              <a:ext uri="{FF2B5EF4-FFF2-40B4-BE49-F238E27FC236}">
                <a16:creationId xmlns:a16="http://schemas.microsoft.com/office/drawing/2014/main" id="{586E8642-AD2C-447E-4242-C5432C7E0CE2}"/>
              </a:ext>
            </a:extLst>
          </p:cNvPr>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a:extLst>
              <a:ext uri="{FF2B5EF4-FFF2-40B4-BE49-F238E27FC236}">
                <a16:creationId xmlns:a16="http://schemas.microsoft.com/office/drawing/2014/main" id="{49477CE1-1E00-27F1-9912-F1F2B52D804A}"/>
              </a:ext>
            </a:extLst>
          </p:cNvPr>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a:extLst>
              <a:ext uri="{FF2B5EF4-FFF2-40B4-BE49-F238E27FC236}">
                <a16:creationId xmlns:a16="http://schemas.microsoft.com/office/drawing/2014/main" id="{CA95B0E6-0923-61F0-E148-21474F5BE31D}"/>
              </a:ext>
            </a:extLst>
          </p:cNvPr>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a:extLst>
              <a:ext uri="{FF2B5EF4-FFF2-40B4-BE49-F238E27FC236}">
                <a16:creationId xmlns:a16="http://schemas.microsoft.com/office/drawing/2014/main" id="{77C4F0FC-A18D-DD73-FE55-B6078B8CB52A}"/>
              </a:ext>
            </a:extLst>
          </p:cNvPr>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a:extLst>
              <a:ext uri="{FF2B5EF4-FFF2-40B4-BE49-F238E27FC236}">
                <a16:creationId xmlns:a16="http://schemas.microsoft.com/office/drawing/2014/main" id="{6DCDE6FE-AD18-091A-B193-B73759F498CA}"/>
              </a:ext>
            </a:extLst>
          </p:cNvPr>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a:extLst>
              <a:ext uri="{FF2B5EF4-FFF2-40B4-BE49-F238E27FC236}">
                <a16:creationId xmlns:a16="http://schemas.microsoft.com/office/drawing/2014/main" id="{98ACE02F-8819-D222-7BBA-A66B1B11C59B}"/>
              </a:ext>
            </a:extLst>
          </p:cNvPr>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4" name="Content Placeholder 2">
            <a:extLst>
              <a:ext uri="{FF2B5EF4-FFF2-40B4-BE49-F238E27FC236}">
                <a16:creationId xmlns:a16="http://schemas.microsoft.com/office/drawing/2014/main" id="{82706E56-124B-8475-452D-C381197BC130}"/>
              </a:ext>
            </a:extLst>
          </p:cNvPr>
          <p:cNvSpPr>
            <a:spLocks noGrp="1"/>
          </p:cNvSpPr>
          <p:nvPr>
            <p:ph sz="half" idx="1"/>
          </p:nvPr>
        </p:nvSpPr>
        <p:spPr>
          <a:xfrm>
            <a:off x="247505" y="831917"/>
            <a:ext cx="4141615" cy="3558293"/>
          </a:xfrm>
        </p:spPr>
        <p:txBody>
          <a:bodyPr>
            <a:noAutofit/>
          </a:bodyPr>
          <a:lstStyle/>
          <a:p>
            <a:pPr marL="0" indent="0" rtl="0" fontAlgn="base">
              <a:spcBef>
                <a:spcPts val="600"/>
              </a:spcBef>
              <a:buNone/>
            </a:pPr>
            <a:r>
              <a:rPr lang="en-US" sz="1600" b="1" dirty="0">
                <a:latin typeface="Century Gothic"/>
              </a:rPr>
              <a:t>Building Owners:</a:t>
            </a:r>
          </a:p>
          <a:p>
            <a:pPr marL="266065" indent="-266065">
              <a:spcBef>
                <a:spcPts val="600"/>
              </a:spcBef>
            </a:pPr>
            <a:r>
              <a:rPr lang="en-US" sz="1600" dirty="0">
                <a:latin typeface="Century Gothic"/>
              </a:rPr>
              <a:t>Report CY25 data by 5/1/26</a:t>
            </a:r>
          </a:p>
          <a:p>
            <a:pPr marL="266065" indent="-266065">
              <a:spcBef>
                <a:spcPts val="600"/>
              </a:spcBef>
            </a:pPr>
            <a:r>
              <a:rPr lang="en-US" sz="1600" dirty="0">
                <a:latin typeface="Century Gothic"/>
              </a:rPr>
              <a:t>Operation and maintenance, implement any remaining </a:t>
            </a:r>
            <a:r>
              <a:rPr lang="en-US" sz="1600" dirty="0" err="1">
                <a:latin typeface="Century Gothic"/>
              </a:rPr>
              <a:t>EEMs</a:t>
            </a:r>
            <a:endParaRPr lang="en-US" sz="1600" dirty="0">
              <a:latin typeface="Century Gothic"/>
            </a:endParaRPr>
          </a:p>
          <a:p>
            <a:pPr marL="266065" indent="-266065">
              <a:spcBef>
                <a:spcPts val="600"/>
              </a:spcBef>
            </a:pPr>
            <a:r>
              <a:rPr lang="en-US" sz="1600" dirty="0">
                <a:latin typeface="Century Gothic"/>
              </a:rPr>
              <a:t>Collect evaluation-year data</a:t>
            </a:r>
          </a:p>
          <a:p>
            <a:pPr marL="266065" indent="-266065">
              <a:spcBef>
                <a:spcPts val="600"/>
              </a:spcBef>
            </a:pPr>
            <a:r>
              <a:rPr lang="en-US" sz="1600" dirty="0">
                <a:latin typeface="Century Gothic"/>
              </a:rPr>
              <a:t>Third-party verify (3PV) CY26 data</a:t>
            </a:r>
          </a:p>
          <a:p>
            <a:pPr marL="266065" indent="-266065">
              <a:spcBef>
                <a:spcPts val="600"/>
              </a:spcBef>
            </a:pPr>
            <a:r>
              <a:rPr lang="en-US" sz="1600" dirty="0">
                <a:latin typeface="Century Gothic"/>
              </a:rPr>
              <a:t>Apply for relief, if applicable:</a:t>
            </a:r>
          </a:p>
          <a:p>
            <a:pPr marL="532711" lvl="1" indent="-266065">
              <a:spcBef>
                <a:spcPts val="600"/>
              </a:spcBef>
            </a:pPr>
            <a:r>
              <a:rPr lang="en-US" sz="1200" dirty="0">
                <a:latin typeface="Century Gothic"/>
              </a:rPr>
              <a:t>Exemption for Financial Distress</a:t>
            </a:r>
          </a:p>
          <a:p>
            <a:pPr marL="532711" lvl="1" indent="-266065">
              <a:spcBef>
                <a:spcPts val="600"/>
              </a:spcBef>
            </a:pPr>
            <a:r>
              <a:rPr lang="en-US" sz="1200" dirty="0">
                <a:latin typeface="Century Gothic"/>
              </a:rPr>
              <a:t>Delay of Compliance</a:t>
            </a:r>
          </a:p>
          <a:p>
            <a:pPr marL="532711" lvl="1" indent="-266065">
              <a:spcBef>
                <a:spcPts val="600"/>
              </a:spcBef>
            </a:pPr>
            <a:r>
              <a:rPr lang="en-US" sz="1200" dirty="0">
                <a:latin typeface="Century Gothic"/>
              </a:rPr>
              <a:t>Pathway Change Application</a:t>
            </a:r>
          </a:p>
        </p:txBody>
      </p:sp>
      <p:sp>
        <p:nvSpPr>
          <p:cNvPr id="26" name="TextBox 25">
            <a:extLst>
              <a:ext uri="{FF2B5EF4-FFF2-40B4-BE49-F238E27FC236}">
                <a16:creationId xmlns:a16="http://schemas.microsoft.com/office/drawing/2014/main" id="{4F799119-4B6B-0A53-A705-C6DB13CD80CC}"/>
              </a:ext>
            </a:extLst>
          </p:cNvPr>
          <p:cNvSpPr txBox="1"/>
          <p:nvPr/>
        </p:nvSpPr>
        <p:spPr>
          <a:xfrm>
            <a:off x="150862" y="124436"/>
            <a:ext cx="9004732" cy="461620"/>
          </a:xfrm>
          <a:prstGeom prst="rect">
            <a:avLst/>
          </a:prstGeom>
          <a:noFill/>
        </p:spPr>
        <p:txBody>
          <a:bodyPr wrap="square" lIns="91396" tIns="45698" rIns="91396" bIns="45698" rtlCol="0">
            <a:spAutoFit/>
          </a:bodyPr>
          <a:lstStyle>
            <a:defPPr>
              <a:defRPr lang="en-US"/>
            </a:defPPr>
            <a:lvl1pPr defTabSz="913902">
              <a:defRPr sz="2400" b="1">
                <a:solidFill>
                  <a:srgbClr val="248C43"/>
                </a:solidFill>
                <a:latin typeface="Century Gothic"/>
              </a:defRPr>
            </a:lvl1pPr>
          </a:lstStyle>
          <a:p>
            <a:r>
              <a:rPr lang="en-US" dirty="0"/>
              <a:t>BEPS TIMELINE: 2026</a:t>
            </a:r>
          </a:p>
        </p:txBody>
      </p:sp>
      <p:sp>
        <p:nvSpPr>
          <p:cNvPr id="16" name="TextBox 15">
            <a:extLst>
              <a:ext uri="{FF2B5EF4-FFF2-40B4-BE49-F238E27FC236}">
                <a16:creationId xmlns:a16="http://schemas.microsoft.com/office/drawing/2014/main" id="{428293A6-65CD-74CA-6499-C840320A600B}"/>
              </a:ext>
            </a:extLst>
          </p:cNvPr>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a:extLst>
              <a:ext uri="{FF2B5EF4-FFF2-40B4-BE49-F238E27FC236}">
                <a16:creationId xmlns:a16="http://schemas.microsoft.com/office/drawing/2014/main" id="{7827388E-D377-0FB4-AE1E-CCE7BF6CABAD}"/>
              </a:ext>
            </a:extLst>
          </p:cNvPr>
          <p:cNvGrpSpPr/>
          <p:nvPr/>
        </p:nvGrpSpPr>
        <p:grpSpPr>
          <a:xfrm>
            <a:off x="0" y="4720590"/>
            <a:ext cx="9144000" cy="422910"/>
            <a:chOff x="0" y="4720590"/>
            <a:chExt cx="9144000" cy="422910"/>
          </a:xfrm>
        </p:grpSpPr>
        <p:sp>
          <p:nvSpPr>
            <p:cNvPr id="17" name="Rectangle 16">
              <a:extLst>
                <a:ext uri="{FF2B5EF4-FFF2-40B4-BE49-F238E27FC236}">
                  <a16:creationId xmlns:a16="http://schemas.microsoft.com/office/drawing/2014/main" id="{672F39B3-D992-63D3-F5E0-86FACC1CA7FF}"/>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1D705FE-235D-CBA0-F3B6-7B6A3C57F74C}"/>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a:extLst>
                <a:ext uri="{FF2B5EF4-FFF2-40B4-BE49-F238E27FC236}">
                  <a16:creationId xmlns:a16="http://schemas.microsoft.com/office/drawing/2014/main" id="{F880145E-0EAA-9B2D-9ABE-4030501062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 name="Content Placeholder 2">
            <a:extLst>
              <a:ext uri="{FF2B5EF4-FFF2-40B4-BE49-F238E27FC236}">
                <a16:creationId xmlns:a16="http://schemas.microsoft.com/office/drawing/2014/main" id="{70799F1F-70A7-AF3E-856E-CC83371C8319}"/>
              </a:ext>
            </a:extLst>
          </p:cNvPr>
          <p:cNvSpPr txBox="1">
            <a:spLocks/>
          </p:cNvSpPr>
          <p:nvPr/>
        </p:nvSpPr>
        <p:spPr>
          <a:xfrm>
            <a:off x="4386689" y="827571"/>
            <a:ext cx="4141615" cy="2232621"/>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Autofit/>
          </a:bodyPr>
          <a:lstStyle>
            <a:lvl1pPr marL="266651" marR="0" indent="-266651" algn="l" defTabSz="346640" latinLnBrk="0">
              <a:lnSpc>
                <a:spcPct val="100000"/>
              </a:lnSpc>
              <a:spcBef>
                <a:spcPts val="2184"/>
              </a:spcBef>
              <a:spcAft>
                <a:spcPts val="0"/>
              </a:spcAft>
              <a:buClrTx/>
              <a:buSzPct val="75000"/>
              <a:buFontTx/>
              <a:buChar char="•"/>
              <a:tabLst/>
              <a:defRPr sz="28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4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9pPr>
          </a:lstStyle>
          <a:p>
            <a:pPr marL="0" indent="0">
              <a:spcBef>
                <a:spcPts val="600"/>
              </a:spcBef>
              <a:buNone/>
            </a:pPr>
            <a:r>
              <a:rPr lang="en-US" sz="1600" b="1" kern="0" dirty="0">
                <a:latin typeface="Century Gothic"/>
              </a:rPr>
              <a:t>DOEE:</a:t>
            </a:r>
          </a:p>
          <a:p>
            <a:pPr marL="266065" indent="-266065">
              <a:spcBef>
                <a:spcPts val="600"/>
              </a:spcBef>
            </a:pPr>
            <a:r>
              <a:rPr lang="en-US" sz="1600" kern="0" dirty="0">
                <a:latin typeface="Century Gothic"/>
              </a:rPr>
              <a:t>Publish BEPS Guidebook v1.2</a:t>
            </a:r>
          </a:p>
          <a:p>
            <a:pPr marL="532711" lvl="1" indent="-266065">
              <a:spcBef>
                <a:spcPts val="600"/>
              </a:spcBef>
            </a:pPr>
            <a:r>
              <a:rPr lang="en-US" sz="1200" kern="0" dirty="0">
                <a:latin typeface="Century Gothic"/>
              </a:rPr>
              <a:t>Exemption for financial distress</a:t>
            </a:r>
          </a:p>
          <a:p>
            <a:pPr marL="266065" indent="-266065">
              <a:spcBef>
                <a:spcPts val="600"/>
              </a:spcBef>
            </a:pPr>
            <a:r>
              <a:rPr lang="en-US" sz="1600" kern="0" dirty="0">
                <a:latin typeface="Century Gothic"/>
              </a:rPr>
              <a:t>Review applications for exemptions, delays, and pathway changes</a:t>
            </a:r>
          </a:p>
        </p:txBody>
      </p:sp>
    </p:spTree>
    <p:extLst>
      <p:ext uri="{BB962C8B-B14F-4D97-AF65-F5344CB8AC3E}">
        <p14:creationId xmlns:p14="http://schemas.microsoft.com/office/powerpoint/2010/main" val="503712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DC58-30F3-4B27-F96C-F28FD6567AB8}"/>
            </a:ext>
          </a:extLst>
        </p:cNvPr>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a:extLst>
              <a:ext uri="{FF2B5EF4-FFF2-40B4-BE49-F238E27FC236}">
                <a16:creationId xmlns:a16="http://schemas.microsoft.com/office/drawing/2014/main" id="{E5B5B90D-1EC2-F158-6A02-8DF765F1E34E}"/>
              </a:ext>
            </a:extLst>
          </p:cNvPr>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5" name="AutoShape 10" descr="Image result for dunbar high school dc">
            <a:extLst>
              <a:ext uri="{FF2B5EF4-FFF2-40B4-BE49-F238E27FC236}">
                <a16:creationId xmlns:a16="http://schemas.microsoft.com/office/drawing/2014/main" id="{48D65BBD-23D0-DF22-F75B-326445A2B6CC}"/>
              </a:ext>
            </a:extLst>
          </p:cNvPr>
          <p:cNvSpPr>
            <a:spLocks noChangeAspect="1" noChangeArrowheads="1"/>
          </p:cNvSpPr>
          <p:nvPr/>
        </p:nvSpPr>
        <p:spPr bwMode="auto">
          <a:xfrm>
            <a:off x="307975" y="59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6" name="AutoShape 12" descr="Image result for dunbar high school dc">
            <a:extLst>
              <a:ext uri="{FF2B5EF4-FFF2-40B4-BE49-F238E27FC236}">
                <a16:creationId xmlns:a16="http://schemas.microsoft.com/office/drawing/2014/main" id="{B376F6C0-D175-75E9-8E8C-F2DCB5AFD2DC}"/>
              </a:ext>
            </a:extLst>
          </p:cNvPr>
          <p:cNvSpPr>
            <a:spLocks noChangeAspect="1" noChangeArrowheads="1"/>
          </p:cNvSpPr>
          <p:nvPr/>
        </p:nvSpPr>
        <p:spPr bwMode="auto">
          <a:xfrm>
            <a:off x="460375" y="1202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0" name="AutoShape 14" descr="Image result for dunbar high school dc">
            <a:extLst>
              <a:ext uri="{FF2B5EF4-FFF2-40B4-BE49-F238E27FC236}">
                <a16:creationId xmlns:a16="http://schemas.microsoft.com/office/drawing/2014/main" id="{131652BC-03C2-FD66-38FC-616CE58F47F8}"/>
              </a:ext>
            </a:extLst>
          </p:cNvPr>
          <p:cNvSpPr>
            <a:spLocks noChangeAspect="1" noChangeArrowheads="1"/>
          </p:cNvSpPr>
          <p:nvPr/>
        </p:nvSpPr>
        <p:spPr bwMode="auto">
          <a:xfrm>
            <a:off x="612775" y="23456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1" name="AutoShape 16" descr="Image result for dunbar high school dc">
            <a:extLst>
              <a:ext uri="{FF2B5EF4-FFF2-40B4-BE49-F238E27FC236}">
                <a16:creationId xmlns:a16="http://schemas.microsoft.com/office/drawing/2014/main" id="{C3E5DE97-1C41-23B5-BA09-084C4EF81BAD}"/>
              </a:ext>
            </a:extLst>
          </p:cNvPr>
          <p:cNvSpPr>
            <a:spLocks noChangeAspect="1" noChangeArrowheads="1"/>
          </p:cNvSpPr>
          <p:nvPr/>
        </p:nvSpPr>
        <p:spPr bwMode="auto">
          <a:xfrm>
            <a:off x="765175" y="34886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15" name="AutoShape 18" descr="Image result for dunbar high school dc">
            <a:extLst>
              <a:ext uri="{FF2B5EF4-FFF2-40B4-BE49-F238E27FC236}">
                <a16:creationId xmlns:a16="http://schemas.microsoft.com/office/drawing/2014/main" id="{15191B1D-3ADF-A22F-8F6D-1CA876C4A7E3}"/>
              </a:ext>
            </a:extLst>
          </p:cNvPr>
          <p:cNvSpPr>
            <a:spLocks noChangeAspect="1" noChangeArrowheads="1"/>
          </p:cNvSpPr>
          <p:nvPr/>
        </p:nvSpPr>
        <p:spPr bwMode="auto">
          <a:xfrm>
            <a:off x="917575" y="463170"/>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pPr defTabSz="914015"/>
            <a:endParaRPr lang="en-US">
              <a:solidFill>
                <a:srgbClr val="000000"/>
              </a:solidFill>
            </a:endParaRPr>
          </a:p>
        </p:txBody>
      </p:sp>
      <p:sp>
        <p:nvSpPr>
          <p:cNvPr id="24" name="Content Placeholder 2">
            <a:extLst>
              <a:ext uri="{FF2B5EF4-FFF2-40B4-BE49-F238E27FC236}">
                <a16:creationId xmlns:a16="http://schemas.microsoft.com/office/drawing/2014/main" id="{3C741455-B2A7-4DAE-4693-C274725DF26B}"/>
              </a:ext>
            </a:extLst>
          </p:cNvPr>
          <p:cNvSpPr>
            <a:spLocks noGrp="1"/>
          </p:cNvSpPr>
          <p:nvPr>
            <p:ph sz="half" idx="1"/>
          </p:nvPr>
        </p:nvSpPr>
        <p:spPr>
          <a:xfrm>
            <a:off x="245074" y="992290"/>
            <a:ext cx="4141615" cy="2469790"/>
          </a:xfrm>
        </p:spPr>
        <p:txBody>
          <a:bodyPr>
            <a:noAutofit/>
          </a:bodyPr>
          <a:lstStyle/>
          <a:p>
            <a:pPr marL="0" indent="0" rtl="0" fontAlgn="base">
              <a:spcBef>
                <a:spcPts val="600"/>
              </a:spcBef>
              <a:buNone/>
            </a:pPr>
            <a:r>
              <a:rPr lang="en-US" sz="1600" b="1" dirty="0">
                <a:latin typeface="Century Gothic"/>
              </a:rPr>
              <a:t>Building Owners:</a:t>
            </a:r>
          </a:p>
          <a:p>
            <a:pPr marL="266065" indent="-266065">
              <a:spcBef>
                <a:spcPts val="600"/>
              </a:spcBef>
            </a:pPr>
            <a:r>
              <a:rPr lang="en-US" sz="1600" dirty="0">
                <a:latin typeface="Century Gothic"/>
              </a:rPr>
              <a:t>Finish 3PV of CY26 data</a:t>
            </a:r>
          </a:p>
          <a:p>
            <a:pPr marL="266065" indent="-266065">
              <a:spcBef>
                <a:spcPts val="600"/>
              </a:spcBef>
            </a:pPr>
            <a:r>
              <a:rPr lang="en-US" sz="1600" dirty="0">
                <a:latin typeface="Century Gothic"/>
              </a:rPr>
              <a:t>Prepare and submit Completed Actions Report (and any other assigned reporting milestones)</a:t>
            </a:r>
          </a:p>
          <a:p>
            <a:pPr marL="266065" indent="-266065">
              <a:spcBef>
                <a:spcPts val="600"/>
              </a:spcBef>
            </a:pPr>
            <a:r>
              <a:rPr lang="en-US" sz="1600" dirty="0">
                <a:latin typeface="Century Gothic"/>
              </a:rPr>
              <a:t>Report CY26 Data</a:t>
            </a:r>
          </a:p>
          <a:p>
            <a:pPr marL="266065" indent="-266065">
              <a:spcBef>
                <a:spcPts val="600"/>
              </a:spcBef>
            </a:pPr>
            <a:r>
              <a:rPr lang="en-US" sz="1600" dirty="0">
                <a:latin typeface="Century Gothic"/>
              </a:rPr>
              <a:t>Pay any alternative compliance payments</a:t>
            </a:r>
          </a:p>
        </p:txBody>
      </p:sp>
      <p:sp>
        <p:nvSpPr>
          <p:cNvPr id="26" name="TextBox 25">
            <a:extLst>
              <a:ext uri="{FF2B5EF4-FFF2-40B4-BE49-F238E27FC236}">
                <a16:creationId xmlns:a16="http://schemas.microsoft.com/office/drawing/2014/main" id="{EFB775B3-5329-CC4A-E91C-A284E8C879D9}"/>
              </a:ext>
            </a:extLst>
          </p:cNvPr>
          <p:cNvSpPr txBox="1"/>
          <p:nvPr/>
        </p:nvSpPr>
        <p:spPr>
          <a:xfrm>
            <a:off x="150862" y="124436"/>
            <a:ext cx="9004732" cy="461620"/>
          </a:xfrm>
          <a:prstGeom prst="rect">
            <a:avLst/>
          </a:prstGeom>
          <a:noFill/>
        </p:spPr>
        <p:txBody>
          <a:bodyPr wrap="square" lIns="91396" tIns="45698" rIns="91396" bIns="45698" rtlCol="0">
            <a:spAutoFit/>
          </a:bodyPr>
          <a:lstStyle>
            <a:defPPr>
              <a:defRPr lang="en-US"/>
            </a:defPPr>
            <a:lvl1pPr defTabSz="913902">
              <a:defRPr sz="2400" b="1">
                <a:solidFill>
                  <a:srgbClr val="248C43"/>
                </a:solidFill>
                <a:latin typeface="Century Gothic"/>
              </a:defRPr>
            </a:lvl1pPr>
          </a:lstStyle>
          <a:p>
            <a:r>
              <a:rPr lang="en-US" dirty="0"/>
              <a:t>BEPS TIMELINE: 2027</a:t>
            </a:r>
          </a:p>
        </p:txBody>
      </p:sp>
      <p:sp>
        <p:nvSpPr>
          <p:cNvPr id="16" name="TextBox 15">
            <a:extLst>
              <a:ext uri="{FF2B5EF4-FFF2-40B4-BE49-F238E27FC236}">
                <a16:creationId xmlns:a16="http://schemas.microsoft.com/office/drawing/2014/main" id="{7818315E-1962-7503-03B1-3675B458CB93}"/>
              </a:ext>
            </a:extLst>
          </p:cNvPr>
          <p:cNvSpPr txBox="1"/>
          <p:nvPr/>
        </p:nvSpPr>
        <p:spPr>
          <a:xfrm>
            <a:off x="5943601" y="4800600"/>
            <a:ext cx="2593574" cy="338554"/>
          </a:xfrm>
          <a:prstGeom prst="rect">
            <a:avLst/>
          </a:prstGeom>
          <a:noFill/>
        </p:spPr>
        <p:txBody>
          <a:bodyPr wrap="square" lIns="91408" tIns="45704" rIns="91408" bIns="45704" rtlCol="0">
            <a:spAutoFit/>
          </a:bodyPr>
          <a:lstStyle/>
          <a:p>
            <a:pPr algn="r" defTabSz="914015"/>
            <a:r>
              <a:rPr lang="en-US" sz="1600" b="1">
                <a:solidFill>
                  <a:srgbClr val="FFFFFF"/>
                </a:solidFill>
                <a:latin typeface="Century Gothic"/>
              </a:rPr>
              <a:t>@DOEE_DC #BEPSDC</a:t>
            </a:r>
          </a:p>
        </p:txBody>
      </p:sp>
      <p:grpSp>
        <p:nvGrpSpPr>
          <p:cNvPr id="14" name="Group 13">
            <a:extLst>
              <a:ext uri="{FF2B5EF4-FFF2-40B4-BE49-F238E27FC236}">
                <a16:creationId xmlns:a16="http://schemas.microsoft.com/office/drawing/2014/main" id="{9B76D451-59FC-DE41-E2B3-634DC363E1E0}"/>
              </a:ext>
            </a:extLst>
          </p:cNvPr>
          <p:cNvGrpSpPr/>
          <p:nvPr/>
        </p:nvGrpSpPr>
        <p:grpSpPr>
          <a:xfrm>
            <a:off x="0" y="4720590"/>
            <a:ext cx="9144000" cy="422910"/>
            <a:chOff x="0" y="4720590"/>
            <a:chExt cx="9144000" cy="422910"/>
          </a:xfrm>
        </p:grpSpPr>
        <p:sp>
          <p:nvSpPr>
            <p:cNvPr id="17" name="Rectangle 16">
              <a:extLst>
                <a:ext uri="{FF2B5EF4-FFF2-40B4-BE49-F238E27FC236}">
                  <a16:creationId xmlns:a16="http://schemas.microsoft.com/office/drawing/2014/main" id="{772A561A-C2D2-5300-E86C-9DD054394C74}"/>
                </a:ext>
              </a:extLst>
            </p:cNvPr>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278A99-E51D-9A27-34E0-6D4E02A24AE5}"/>
                </a:ext>
              </a:extLst>
            </p:cNvPr>
            <p:cNvSpPr txBox="1"/>
            <p:nvPr/>
          </p:nvSpPr>
          <p:spPr>
            <a:xfrm>
              <a:off x="4953000" y="4781550"/>
              <a:ext cx="3581400" cy="338554"/>
            </a:xfrm>
            <a:prstGeom prst="rect">
              <a:avLst/>
            </a:prstGeom>
            <a:noFill/>
          </p:spPr>
          <p:txBody>
            <a:bodyPr wrap="square" rtlCol="0">
              <a:spAutoFit/>
            </a:bodyPr>
            <a:lstStyle/>
            <a:p>
              <a:pPr algn="r"/>
              <a:r>
                <a:rPr lang="en-US" sz="1600" b="1">
                  <a:solidFill>
                    <a:schemeClr val="bg1"/>
                  </a:solidFill>
                  <a:latin typeface="Century Gothic"/>
                </a:rPr>
                <a:t>@DOEE_DC </a:t>
              </a:r>
              <a:r>
                <a:rPr lang="en-US" sz="1600" b="1">
                  <a:solidFill>
                    <a:srgbClr val="FFFFFF"/>
                  </a:solidFill>
                  <a:latin typeface="Century Gothic"/>
                </a:rPr>
                <a:t>#BEPSDC</a:t>
              </a:r>
              <a:endParaRPr lang="en-US" sz="1600" b="1">
                <a:solidFill>
                  <a:schemeClr val="bg1"/>
                </a:solidFill>
                <a:latin typeface="Century Gothic"/>
              </a:endParaRPr>
            </a:p>
          </p:txBody>
        </p:sp>
        <p:pic>
          <p:nvPicPr>
            <p:cNvPr id="19" name="Picture 18">
              <a:extLst>
                <a:ext uri="{FF2B5EF4-FFF2-40B4-BE49-F238E27FC236}">
                  <a16:creationId xmlns:a16="http://schemas.microsoft.com/office/drawing/2014/main" id="{CCD77E84-FA50-5944-1C6A-FBA370905A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 name="Content Placeholder 2">
            <a:extLst>
              <a:ext uri="{FF2B5EF4-FFF2-40B4-BE49-F238E27FC236}">
                <a16:creationId xmlns:a16="http://schemas.microsoft.com/office/drawing/2014/main" id="{5F452434-B5F8-DD3A-D2D2-82E6CD831744}"/>
              </a:ext>
            </a:extLst>
          </p:cNvPr>
          <p:cNvSpPr txBox="1">
            <a:spLocks/>
          </p:cNvSpPr>
          <p:nvPr/>
        </p:nvSpPr>
        <p:spPr>
          <a:xfrm>
            <a:off x="4386689" y="827571"/>
            <a:ext cx="4141615" cy="2951949"/>
          </a:xfrm>
          <a:prstGeom prst="rect">
            <a:avLst/>
          </a:prstGeom>
          <a:ln w="12700">
            <a:miter lim="400000"/>
          </a:ln>
          <a:extLst>
            <a:ext uri="{C572A759-6A51-4108-AA02-DFA0A04FC94B}">
              <ma14:wrappingTextBoxFlag xmlns:ma14="http://schemas.microsoft.com/office/mac/drawingml/2011/main" xmlns="" val="1"/>
            </a:ext>
          </a:extLst>
        </p:spPr>
        <p:txBody>
          <a:bodyPr lIns="21335" tIns="21335" rIns="21335" bIns="21335" anchor="ctr">
            <a:noAutofit/>
          </a:bodyPr>
          <a:lstStyle>
            <a:lvl1pPr marL="266651" marR="0" indent="-266651" algn="l" defTabSz="346640" latinLnBrk="0">
              <a:lnSpc>
                <a:spcPct val="100000"/>
              </a:lnSpc>
              <a:spcBef>
                <a:spcPts val="2184"/>
              </a:spcBef>
              <a:spcAft>
                <a:spcPts val="0"/>
              </a:spcAft>
              <a:buClrTx/>
              <a:buSzPct val="75000"/>
              <a:buFontTx/>
              <a:buChar char="•"/>
              <a:tabLst/>
              <a:defRPr sz="28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533297" marR="0" indent="-266651" algn="l" defTabSz="346640" latinLnBrk="0">
              <a:lnSpc>
                <a:spcPct val="100000"/>
              </a:lnSpc>
              <a:spcBef>
                <a:spcPts val="2184"/>
              </a:spcBef>
              <a:spcAft>
                <a:spcPts val="0"/>
              </a:spcAft>
              <a:buClrTx/>
              <a:buSzPct val="75000"/>
              <a:buFontTx/>
              <a:buChar char="•"/>
              <a:tabLst/>
              <a:defRPr sz="24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799942" marR="0" indent="-266651" algn="l" defTabSz="346640" latinLnBrk="0">
              <a:lnSpc>
                <a:spcPct val="100000"/>
              </a:lnSpc>
              <a:spcBef>
                <a:spcPts val="2184"/>
              </a:spcBef>
              <a:spcAft>
                <a:spcPts val="0"/>
              </a:spcAft>
              <a:buClrTx/>
              <a:buSzPct val="75000"/>
              <a:buFontTx/>
              <a:buChar char="•"/>
              <a:tabLst/>
              <a:defRPr sz="20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106658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1333240"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1599885"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6pPr>
            <a:lvl7pPr marL="1866533"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7pPr>
            <a:lvl8pPr marL="2133182"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8pPr>
            <a:lvl9pPr marL="2399827" marR="0" indent="-266651" algn="l" defTabSz="346640" latinLnBrk="0">
              <a:lnSpc>
                <a:spcPct val="100000"/>
              </a:lnSpc>
              <a:spcBef>
                <a:spcPts val="2184"/>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9pPr>
          </a:lstStyle>
          <a:p>
            <a:pPr marL="0" indent="0">
              <a:spcBef>
                <a:spcPts val="600"/>
              </a:spcBef>
              <a:buNone/>
            </a:pPr>
            <a:r>
              <a:rPr lang="en-US" sz="1600" b="1" kern="0" dirty="0">
                <a:latin typeface="Century Gothic"/>
              </a:rPr>
              <a:t>DOEE:</a:t>
            </a:r>
          </a:p>
          <a:p>
            <a:pPr marL="266065" indent="-266065">
              <a:spcBef>
                <a:spcPts val="600"/>
              </a:spcBef>
            </a:pPr>
            <a:r>
              <a:rPr lang="en-US" sz="1600" kern="0" dirty="0">
                <a:latin typeface="Century Gothic"/>
              </a:rPr>
              <a:t>Review reporting and assess BEPS compliance</a:t>
            </a:r>
          </a:p>
          <a:p>
            <a:pPr marL="266065" indent="-266065">
              <a:spcBef>
                <a:spcPts val="600"/>
              </a:spcBef>
            </a:pPr>
            <a:r>
              <a:rPr lang="en-US" sz="1600" kern="0" dirty="0">
                <a:latin typeface="Century Gothic"/>
              </a:rPr>
              <a:t>Collect alternative compliance payments</a:t>
            </a:r>
          </a:p>
          <a:p>
            <a:pPr marL="266065" indent="-266065">
              <a:spcBef>
                <a:spcPts val="600"/>
              </a:spcBef>
            </a:pPr>
            <a:r>
              <a:rPr lang="en-US" sz="1600" kern="0" dirty="0">
                <a:latin typeface="Century Gothic"/>
              </a:rPr>
              <a:t>Develop and set standards for BEPS Period 2 (by 1/1/2028)</a:t>
            </a:r>
          </a:p>
          <a:p>
            <a:pPr marL="266065" indent="-266065">
              <a:spcBef>
                <a:spcPts val="600"/>
              </a:spcBef>
            </a:pPr>
            <a:r>
              <a:rPr lang="en-US" sz="1600" kern="0" dirty="0">
                <a:latin typeface="Century Gothic"/>
              </a:rPr>
              <a:t>Develop BEPS 2 compliance rules, including trajectory pathway</a:t>
            </a:r>
          </a:p>
        </p:txBody>
      </p:sp>
    </p:spTree>
    <p:extLst>
      <p:ext uri="{BB962C8B-B14F-4D97-AF65-F5344CB8AC3E}">
        <p14:creationId xmlns:p14="http://schemas.microsoft.com/office/powerpoint/2010/main" val="1693508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7341d8-7ae8-40a4-afca-11dddb062871">
      <Terms xmlns="http://schemas.microsoft.com/office/infopath/2007/PartnerControls"/>
    </lcf76f155ced4ddcb4097134ff3c332f>
    <TaxCatchAll xmlns="86417dcb-54cc-41d6-abd0-305b004c07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98351F27B13C4AA0840749858938C8" ma:contentTypeVersion="16" ma:contentTypeDescription="Create a new document." ma:contentTypeScope="" ma:versionID="2eb61b49156e692420bb5530d8b48580">
  <xsd:schema xmlns:xsd="http://www.w3.org/2001/XMLSchema" xmlns:xs="http://www.w3.org/2001/XMLSchema" xmlns:p="http://schemas.microsoft.com/office/2006/metadata/properties" xmlns:ns2="9b7341d8-7ae8-40a4-afca-11dddb062871" xmlns:ns3="86417dcb-54cc-41d6-abd0-305b004c07bb" targetNamespace="http://schemas.microsoft.com/office/2006/metadata/properties" ma:root="true" ma:fieldsID="0789ec885045251dc9e0c8a09243ca70" ns2:_="" ns3:_="">
    <xsd:import namespace="9b7341d8-7ae8-40a4-afca-11dddb062871"/>
    <xsd:import namespace="86417dcb-54cc-41d6-abd0-305b004c07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341d8-7ae8-40a4-afca-11dddb062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17dcb-54cc-41d6-abd0-305b004c07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44b8913-e335-44d6-8a8c-78e4611de4f4}" ma:internalName="TaxCatchAll" ma:showField="CatchAllData" ma:web="86417dcb-54cc-41d6-abd0-305b004c0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E26EA-3E15-4D27-A76F-BFBACBAA2BD0}">
  <ds:schemaRefs>
    <ds:schemaRef ds:uri="http://schemas.microsoft.com/sharepoint/v3/contenttype/forms"/>
  </ds:schemaRefs>
</ds:datastoreItem>
</file>

<file path=customXml/itemProps2.xml><?xml version="1.0" encoding="utf-8"?>
<ds:datastoreItem xmlns:ds="http://schemas.openxmlformats.org/officeDocument/2006/customXml" ds:itemID="{7EE374B5-9795-4C75-9AF5-577CED25EACA}">
  <ds:schemaRefs>
    <ds:schemaRef ds:uri="86417dcb-54cc-41d6-abd0-305b004c07bb"/>
    <ds:schemaRef ds:uri="9b7341d8-7ae8-40a4-afca-11dddb062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A643F5-CD4A-415A-AFFA-7184FBEFE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341d8-7ae8-40a4-afca-11dddb062871"/>
    <ds:schemaRef ds:uri="86417dcb-54cc-41d6-abd0-305b004c0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SIMPLE-TEMPLATE-4-3</Template>
  <TotalTime>110</TotalTime>
  <Words>998</Words>
  <Application>Microsoft Office PowerPoint</Application>
  <PresentationFormat>On-screen Show (16:9)</PresentationFormat>
  <Paragraphs>143</Paragraphs>
  <Slides>12</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Century Gothic</vt:lpstr>
      <vt:lpstr>Helvetica Light</vt:lpstr>
      <vt:lpstr>Neutra Text</vt:lpstr>
      <vt:lpstr>Trebuchet MS</vt:lpstr>
      <vt:lpstr>Tw Cen MT Condensed</vt:lpstr>
      <vt:lpstr>Wingdings</vt:lpstr>
      <vt:lpstr>SIMPLE-TEMPLATE-4-3</vt:lpstr>
      <vt:lpstr>White</vt:lpstr>
      <vt:lpstr>1_White</vt:lpstr>
      <vt:lpstr>DC’S BUILDING ENERGY PERFORMANCE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Jamie Carr</cp:lastModifiedBy>
  <cp:revision>3</cp:revision>
  <dcterms:created xsi:type="dcterms:W3CDTF">2017-07-07T15:36:42Z</dcterms:created>
  <dcterms:modified xsi:type="dcterms:W3CDTF">2026-03-19T13:38:22Z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0x0101004D98351F27B13C4AA0840749858938C8</vt:lpwstr>
  </property>
  <property fmtid="{D5CDD505-2E9C-101B-9397-08002B2CF9AE}" pid="3" name="MediaServiceImageTags">
    <vt:lpwstr/>
  </property>
</Properties>
</file>